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2.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6.xml" ContentType="application/vnd.openxmlformats-officedocument.drawingml.chart+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350" r:id="rId2"/>
    <p:sldId id="528" r:id="rId3"/>
    <p:sldId id="507" r:id="rId4"/>
    <p:sldId id="522" r:id="rId5"/>
    <p:sldId id="519" r:id="rId6"/>
    <p:sldId id="544" r:id="rId7"/>
    <p:sldId id="546" r:id="rId8"/>
    <p:sldId id="524" r:id="rId9"/>
    <p:sldId id="527" r:id="rId10"/>
    <p:sldId id="526" r:id="rId11"/>
    <p:sldId id="543" r:id="rId12"/>
    <p:sldId id="529" r:id="rId13"/>
    <p:sldId id="531" r:id="rId14"/>
    <p:sldId id="530" r:id="rId15"/>
    <p:sldId id="532" r:id="rId16"/>
    <p:sldId id="533" r:id="rId17"/>
    <p:sldId id="542" r:id="rId18"/>
    <p:sldId id="547" r:id="rId19"/>
    <p:sldId id="548" r:id="rId20"/>
    <p:sldId id="545" r:id="rId21"/>
    <p:sldId id="335" r:id="rId22"/>
  </p:sldIdLst>
  <p:sldSz cx="9144000" cy="6858000" type="screen4x3"/>
  <p:notesSz cx="6797675" cy="9926638"/>
  <p:defaultTextStyle>
    <a:defPPr>
      <a:defRPr lang="en-US"/>
    </a:defPPr>
    <a:lvl1pPr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1pPr>
    <a:lvl2pPr marL="468313" indent="-11113"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2pPr>
    <a:lvl3pPr marL="938213" indent="-23813"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3pPr>
    <a:lvl4pPr marL="1408113" indent="-36513"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4pPr>
    <a:lvl5pPr marL="1878013" indent="-49213"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7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17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17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17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iga Balode"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0488" autoAdjust="0"/>
  </p:normalViewPr>
  <p:slideViewPr>
    <p:cSldViewPr snapToGrid="0" snapToObjects="1">
      <p:cViewPr varScale="1">
        <p:scale>
          <a:sx n="98" d="100"/>
          <a:sy n="98" d="100"/>
        </p:scale>
        <p:origin x="1320" y="84"/>
      </p:cViewPr>
      <p:guideLst/>
    </p:cSldViewPr>
  </p:slideViewPr>
  <p:notesTextViewPr>
    <p:cViewPr>
      <p:scale>
        <a:sx n="100" d="100"/>
        <a:sy n="100" d="100"/>
      </p:scale>
      <p:origin x="0" y="0"/>
    </p:cViewPr>
  </p:notesTextViewPr>
  <p:notesViewPr>
    <p:cSldViewPr snapToGrid="0" snapToObjects="1">
      <p:cViewPr varScale="1">
        <p:scale>
          <a:sx n="59" d="100"/>
          <a:sy n="59" d="100"/>
        </p:scale>
        <p:origin x="-2717" y="-8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drisM\Documents\2016\Prezentacijas_slaidi\regionalas%20atskiribas\NB0040%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m.local\NVA\NVAShare\Finansu_un_attistibas_dep\Attistibas_nodala\Andris\bd_situacija\junijs\grafiki_2016.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ndrisM\Documents\2016\Prezentacijas_slaidi\regionalas%20atskiribas\inv_1703_prezent_slaidi__.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ndrisM\Documents\2016\Prezentacijas_slaidi\regionalas%20atskiribas\inv_1703_prezent_slaidi__.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AndrisM\Documents\2016\Prezentacijas_slaidi\regionalas%20atskiribas\inv_1703_prezent_slaidi__.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ndrisM\Documents\2016\Prezentacijas_slaidi\regionalas%20atskiribas\Aktivitates_menesi_janvaris_septembris_20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ndrisM\Documents\2016\Prezentacijas_slaidi\regionalas%20atskiribas\APSD_pilnais_saraksts_2012_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722611062506077E-2"/>
          <c:y val="3.75116652085156E-2"/>
          <c:w val="0.70152295168183942"/>
          <c:h val="0.8326195683872849"/>
        </c:manualLayout>
      </c:layout>
      <c:lineChart>
        <c:grouping val="standard"/>
        <c:varyColors val="0"/>
        <c:ser>
          <c:idx val="0"/>
          <c:order val="0"/>
          <c:tx>
            <c:strRef>
              <c:f>Sheet1!$A$4</c:f>
              <c:strCache>
                <c:ptCount val="1"/>
                <c:pt idx="0">
                  <c:v>Rīgas reģions</c:v>
                </c:pt>
              </c:strCache>
            </c:strRef>
          </c:tx>
          <c:marker>
            <c:symbol val="none"/>
          </c:marker>
          <c:dLbls>
            <c:dLbl>
              <c:idx val="0"/>
              <c:layout>
                <c:manualLayout>
                  <c:x val="-3.9437585733882029E-2"/>
                  <c:y val="-3.4329057924363228E-2"/>
                </c:manualLayout>
              </c:layout>
              <c:spPr/>
              <c:txPr>
                <a:bodyPr/>
                <a:lstStyle/>
                <a:p>
                  <a:pPr>
                    <a:defRPr sz="1200" b="1">
                      <a:solidFill>
                        <a:srgbClr val="0070C0"/>
                      </a:solidFill>
                    </a:defRPr>
                  </a:pPr>
                  <a:endParaRPr lang="lv-LV"/>
                </a:p>
              </c:txPr>
              <c:showLegendKey val="0"/>
              <c:showVal val="1"/>
              <c:showCatName val="0"/>
              <c:showSerName val="0"/>
              <c:showPercent val="0"/>
              <c:showBubbleSize val="0"/>
              <c:extLst>
                <c:ext xmlns:c15="http://schemas.microsoft.com/office/drawing/2012/chart" uri="{CE6537A1-D6FC-4f65-9D91-7224C49458BB}">
                  <c15:layout/>
                </c:ext>
              </c:extLst>
            </c:dLbl>
            <c:dLbl>
              <c:idx val="5"/>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solidFill>
                      <a:srgbClr val="0070C0"/>
                    </a:solidFill>
                  </a:defRPr>
                </a:pPr>
                <a:endParaRPr lang="lv-LV"/>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Sheet1!$B$3:$G$3</c:f>
              <c:numCache>
                <c:formatCode>General</c:formatCode>
                <c:ptCount val="6"/>
                <c:pt idx="0">
                  <c:v>2010</c:v>
                </c:pt>
                <c:pt idx="1">
                  <c:v>2011</c:v>
                </c:pt>
                <c:pt idx="2">
                  <c:v>2012</c:v>
                </c:pt>
                <c:pt idx="3">
                  <c:v>2013</c:v>
                </c:pt>
                <c:pt idx="4">
                  <c:v>2014</c:v>
                </c:pt>
                <c:pt idx="5">
                  <c:v>2015</c:v>
                </c:pt>
              </c:numCache>
            </c:numRef>
          </c:cat>
          <c:val>
            <c:numRef>
              <c:f>Sheet1!$B$4:$G$4</c:f>
              <c:numCache>
                <c:formatCode>0</c:formatCode>
                <c:ptCount val="6"/>
                <c:pt idx="0">
                  <c:v>53.7</c:v>
                </c:pt>
                <c:pt idx="1">
                  <c:v>56.5</c:v>
                </c:pt>
                <c:pt idx="2">
                  <c:v>59.3</c:v>
                </c:pt>
                <c:pt idx="3">
                  <c:v>61.8</c:v>
                </c:pt>
                <c:pt idx="4">
                  <c:v>63.1</c:v>
                </c:pt>
                <c:pt idx="5">
                  <c:v>65.3</c:v>
                </c:pt>
              </c:numCache>
            </c:numRef>
          </c:val>
          <c:smooth val="1"/>
        </c:ser>
        <c:ser>
          <c:idx val="1"/>
          <c:order val="1"/>
          <c:tx>
            <c:strRef>
              <c:f>Sheet1!$A$5</c:f>
              <c:strCache>
                <c:ptCount val="1"/>
                <c:pt idx="0">
                  <c:v>Zemgales reģions</c:v>
                </c:pt>
              </c:strCache>
            </c:strRef>
          </c:tx>
          <c:spPr>
            <a:ln>
              <a:prstDash val="dash"/>
            </a:ln>
          </c:spPr>
          <c:marker>
            <c:symbol val="none"/>
          </c:marker>
          <c:dLbls>
            <c:dLbl>
              <c:idx val="0"/>
              <c:layout>
                <c:manualLayout>
                  <c:x val="-4.1152263374485597E-2"/>
                  <c:y val="-4.192872117400419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chemeClr val="accent2"/>
                    </a:solidFill>
                  </a:defRPr>
                </a:pPr>
                <a:endParaRPr lang="lv-LV"/>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Sheet1!$B$3:$G$3</c:f>
              <c:numCache>
                <c:formatCode>General</c:formatCode>
                <c:ptCount val="6"/>
                <c:pt idx="0">
                  <c:v>2010</c:v>
                </c:pt>
                <c:pt idx="1">
                  <c:v>2011</c:v>
                </c:pt>
                <c:pt idx="2">
                  <c:v>2012</c:v>
                </c:pt>
                <c:pt idx="3">
                  <c:v>2013</c:v>
                </c:pt>
                <c:pt idx="4">
                  <c:v>2014</c:v>
                </c:pt>
                <c:pt idx="5">
                  <c:v>2015</c:v>
                </c:pt>
              </c:numCache>
            </c:numRef>
          </c:cat>
          <c:val>
            <c:numRef>
              <c:f>Sheet1!$B$5:$G$5</c:f>
              <c:numCache>
                <c:formatCode>0</c:formatCode>
                <c:ptCount val="6"/>
                <c:pt idx="0">
                  <c:v>49.3</c:v>
                </c:pt>
                <c:pt idx="1">
                  <c:v>52.6</c:v>
                </c:pt>
                <c:pt idx="2">
                  <c:v>54.8</c:v>
                </c:pt>
                <c:pt idx="3">
                  <c:v>56.2</c:v>
                </c:pt>
                <c:pt idx="4">
                  <c:v>57.3</c:v>
                </c:pt>
                <c:pt idx="5">
                  <c:v>59.9</c:v>
                </c:pt>
              </c:numCache>
            </c:numRef>
          </c:val>
          <c:smooth val="1"/>
        </c:ser>
        <c:ser>
          <c:idx val="2"/>
          <c:order val="2"/>
          <c:tx>
            <c:strRef>
              <c:f>Sheet1!$A$6</c:f>
              <c:strCache>
                <c:ptCount val="1"/>
                <c:pt idx="0">
                  <c:v>Vidzemes reģions</c:v>
                </c:pt>
              </c:strCache>
            </c:strRef>
          </c:tx>
          <c:marker>
            <c:symbol val="none"/>
          </c:marker>
          <c:dLbls>
            <c:dLbl>
              <c:idx val="0"/>
              <c:layout>
                <c:manualLayout>
                  <c:x val="-4.2866941015089165E-2"/>
                  <c:y val="-8.38574423480083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chemeClr val="accent3">
                        <a:lumMod val="75000"/>
                      </a:schemeClr>
                    </a:solidFill>
                  </a:defRPr>
                </a:pPr>
                <a:endParaRPr lang="lv-LV"/>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Sheet1!$B$3:$G$3</c:f>
              <c:numCache>
                <c:formatCode>General</c:formatCode>
                <c:ptCount val="6"/>
                <c:pt idx="0">
                  <c:v>2010</c:v>
                </c:pt>
                <c:pt idx="1">
                  <c:v>2011</c:v>
                </c:pt>
                <c:pt idx="2">
                  <c:v>2012</c:v>
                </c:pt>
                <c:pt idx="3">
                  <c:v>2013</c:v>
                </c:pt>
                <c:pt idx="4">
                  <c:v>2014</c:v>
                </c:pt>
                <c:pt idx="5">
                  <c:v>2015</c:v>
                </c:pt>
              </c:numCache>
            </c:numRef>
          </c:cat>
          <c:val>
            <c:numRef>
              <c:f>Sheet1!$B$6:$G$6</c:f>
              <c:numCache>
                <c:formatCode>0</c:formatCode>
                <c:ptCount val="6"/>
                <c:pt idx="0">
                  <c:v>50.9</c:v>
                </c:pt>
                <c:pt idx="1">
                  <c:v>52.9</c:v>
                </c:pt>
                <c:pt idx="2">
                  <c:v>52.1</c:v>
                </c:pt>
                <c:pt idx="3">
                  <c:v>53.3</c:v>
                </c:pt>
                <c:pt idx="4">
                  <c:v>56.6</c:v>
                </c:pt>
                <c:pt idx="5">
                  <c:v>57.8</c:v>
                </c:pt>
              </c:numCache>
            </c:numRef>
          </c:val>
          <c:smooth val="1"/>
        </c:ser>
        <c:ser>
          <c:idx val="3"/>
          <c:order val="3"/>
          <c:tx>
            <c:strRef>
              <c:f>Sheet1!$A$7</c:f>
              <c:strCache>
                <c:ptCount val="1"/>
                <c:pt idx="0">
                  <c:v>Kurzemes reģions</c:v>
                </c:pt>
              </c:strCache>
            </c:strRef>
          </c:tx>
          <c:dLbls>
            <c:dLbl>
              <c:idx val="0"/>
              <c:layout>
                <c:manualLayout>
                  <c:x val="-3.9437585733882029E-2"/>
                  <c:y val="-4.192872117400419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chemeClr val="accent4"/>
                    </a:solidFill>
                  </a:defRPr>
                </a:pPr>
                <a:endParaRPr lang="lv-LV"/>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Sheet1!$B$3:$G$3</c:f>
              <c:numCache>
                <c:formatCode>General</c:formatCode>
                <c:ptCount val="6"/>
                <c:pt idx="0">
                  <c:v>2010</c:v>
                </c:pt>
                <c:pt idx="1">
                  <c:v>2011</c:v>
                </c:pt>
                <c:pt idx="2">
                  <c:v>2012</c:v>
                </c:pt>
                <c:pt idx="3">
                  <c:v>2013</c:v>
                </c:pt>
                <c:pt idx="4">
                  <c:v>2014</c:v>
                </c:pt>
                <c:pt idx="5">
                  <c:v>2015</c:v>
                </c:pt>
              </c:numCache>
            </c:numRef>
          </c:cat>
          <c:val>
            <c:numRef>
              <c:f>Sheet1!$B$7:$G$7</c:f>
              <c:numCache>
                <c:formatCode>0</c:formatCode>
                <c:ptCount val="6"/>
                <c:pt idx="0">
                  <c:v>52.7</c:v>
                </c:pt>
                <c:pt idx="1">
                  <c:v>52.4</c:v>
                </c:pt>
                <c:pt idx="2">
                  <c:v>55.4</c:v>
                </c:pt>
                <c:pt idx="3">
                  <c:v>57.7</c:v>
                </c:pt>
                <c:pt idx="4">
                  <c:v>56</c:v>
                </c:pt>
                <c:pt idx="5">
                  <c:v>56.9</c:v>
                </c:pt>
              </c:numCache>
            </c:numRef>
          </c:val>
          <c:smooth val="1"/>
        </c:ser>
        <c:ser>
          <c:idx val="4"/>
          <c:order val="4"/>
          <c:tx>
            <c:strRef>
              <c:f>Sheet1!$A$8</c:f>
              <c:strCache>
                <c:ptCount val="1"/>
                <c:pt idx="0">
                  <c:v>Latgales reģions</c:v>
                </c:pt>
              </c:strCache>
            </c:strRef>
          </c:tx>
          <c:marker>
            <c:symbol val="none"/>
          </c:marker>
          <c:dLbls>
            <c:dLbl>
              <c:idx val="0"/>
              <c:layout>
                <c:manualLayout>
                  <c:x val="-3.7722908093278461E-2"/>
                  <c:y val="3.354297693920335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chemeClr val="accent5">
                        <a:lumMod val="75000"/>
                      </a:schemeClr>
                    </a:solidFill>
                  </a:defRPr>
                </a:pPr>
                <a:endParaRPr lang="lv-LV"/>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Sheet1!$B$3:$G$3</c:f>
              <c:numCache>
                <c:formatCode>General</c:formatCode>
                <c:ptCount val="6"/>
                <c:pt idx="0">
                  <c:v>2010</c:v>
                </c:pt>
                <c:pt idx="1">
                  <c:v>2011</c:v>
                </c:pt>
                <c:pt idx="2">
                  <c:v>2012</c:v>
                </c:pt>
                <c:pt idx="3">
                  <c:v>2013</c:v>
                </c:pt>
                <c:pt idx="4">
                  <c:v>2014</c:v>
                </c:pt>
                <c:pt idx="5">
                  <c:v>2015</c:v>
                </c:pt>
              </c:numCache>
            </c:numRef>
          </c:cat>
          <c:val>
            <c:numRef>
              <c:f>Sheet1!$B$8:$G$8</c:f>
              <c:numCache>
                <c:formatCode>0</c:formatCode>
                <c:ptCount val="6"/>
                <c:pt idx="0">
                  <c:v>48.9</c:v>
                </c:pt>
                <c:pt idx="1">
                  <c:v>48.9</c:v>
                </c:pt>
                <c:pt idx="2">
                  <c:v>49.6</c:v>
                </c:pt>
                <c:pt idx="3">
                  <c:v>51.5</c:v>
                </c:pt>
                <c:pt idx="4">
                  <c:v>51.3</c:v>
                </c:pt>
                <c:pt idx="5">
                  <c:v>51.6</c:v>
                </c:pt>
              </c:numCache>
            </c:numRef>
          </c:val>
          <c:smooth val="1"/>
        </c:ser>
        <c:dLbls>
          <c:showLegendKey val="0"/>
          <c:showVal val="0"/>
          <c:showCatName val="0"/>
          <c:showSerName val="0"/>
          <c:showPercent val="0"/>
          <c:showBubbleSize val="0"/>
        </c:dLbls>
        <c:smooth val="0"/>
        <c:axId val="710608160"/>
        <c:axId val="710606200"/>
      </c:lineChart>
      <c:catAx>
        <c:axId val="710608160"/>
        <c:scaling>
          <c:orientation val="minMax"/>
        </c:scaling>
        <c:delete val="0"/>
        <c:axPos val="b"/>
        <c:numFmt formatCode="General" sourceLinked="1"/>
        <c:majorTickMark val="out"/>
        <c:minorTickMark val="none"/>
        <c:tickLblPos val="nextTo"/>
        <c:crossAx val="710606200"/>
        <c:crosses val="autoZero"/>
        <c:auto val="1"/>
        <c:lblAlgn val="ctr"/>
        <c:lblOffset val="100"/>
        <c:noMultiLvlLbl val="0"/>
      </c:catAx>
      <c:valAx>
        <c:axId val="710606200"/>
        <c:scaling>
          <c:orientation val="minMax"/>
          <c:max val="66"/>
          <c:min val="47"/>
        </c:scaling>
        <c:delete val="0"/>
        <c:axPos val="l"/>
        <c:numFmt formatCode="0" sourceLinked="1"/>
        <c:majorTickMark val="out"/>
        <c:minorTickMark val="none"/>
        <c:tickLblPos val="nextTo"/>
        <c:txPr>
          <a:bodyPr/>
          <a:lstStyle/>
          <a:p>
            <a:pPr>
              <a:defRPr sz="100">
                <a:solidFill>
                  <a:schemeClr val="bg1"/>
                </a:solidFill>
              </a:defRPr>
            </a:pPr>
            <a:endParaRPr lang="lv-LV"/>
          </a:p>
        </c:txPr>
        <c:crossAx val="710608160"/>
        <c:crosses val="autoZero"/>
        <c:crossBetween val="between"/>
        <c:majorUnit val="5"/>
      </c:valAx>
    </c:plotArea>
    <c:legend>
      <c:legendPos val="r"/>
      <c:layout>
        <c:manualLayout>
          <c:xMode val="edge"/>
          <c:yMode val="edge"/>
          <c:x val="0.83851243077211757"/>
          <c:y val="8.4036382244672261E-2"/>
          <c:w val="0.1511994972876744"/>
          <c:h val="0.7119594995880989"/>
        </c:manualLayout>
      </c:layout>
      <c:overlay val="0"/>
      <c:txPr>
        <a:bodyPr/>
        <a:lstStyle/>
        <a:p>
          <a:pPr>
            <a:defRPr sz="1050"/>
          </a:pPr>
          <a:endParaRPr lang="lv-LV"/>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manualLayout>
          <c:layoutTarget val="inner"/>
          <c:xMode val="edge"/>
          <c:yMode val="edge"/>
          <c:x val="9.0638076349053659E-2"/>
          <c:y val="2.2579597141000659E-2"/>
          <c:w val="0.68470168604490045"/>
          <c:h val="0.87789180146326673"/>
        </c:manualLayout>
      </c:layout>
      <c:barChart>
        <c:barDir val="bar"/>
        <c:grouping val="clustered"/>
        <c:varyColors val="0"/>
        <c:ser>
          <c:idx val="0"/>
          <c:order val="0"/>
          <c:tx>
            <c:strRef>
              <c:f>vak_BURV_CVVP!$R$27</c:f>
              <c:strCache>
                <c:ptCount val="1"/>
                <c:pt idx="0">
                  <c:v>pieteiktas vakances</c:v>
                </c:pt>
              </c:strCache>
            </c:strRef>
          </c:tx>
          <c:invertIfNegative val="0"/>
          <c:dLbls>
            <c:spPr>
              <a:noFill/>
              <a:ln>
                <a:noFill/>
              </a:ln>
              <a:effectLst/>
            </c:spPr>
            <c:txPr>
              <a:bodyPr/>
              <a:lstStyle/>
              <a:p>
                <a:pPr>
                  <a:defRPr sz="1400" b="1"/>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vak_BURV_CVVP!$Q$28:$Q$30</c:f>
              <c:numCache>
                <c:formatCode>General</c:formatCode>
                <c:ptCount val="3"/>
                <c:pt idx="0">
                  <c:v>2014</c:v>
                </c:pt>
                <c:pt idx="1">
                  <c:v>2015</c:v>
                </c:pt>
                <c:pt idx="2">
                  <c:v>2016</c:v>
                </c:pt>
              </c:numCache>
            </c:numRef>
          </c:cat>
          <c:val>
            <c:numRef>
              <c:f>vak_BURV_CVVP!$R$28:$R$30</c:f>
              <c:numCache>
                <c:formatCode>#,##0</c:formatCode>
                <c:ptCount val="3"/>
                <c:pt idx="0">
                  <c:v>35867</c:v>
                </c:pt>
                <c:pt idx="1">
                  <c:v>39629</c:v>
                </c:pt>
                <c:pt idx="2">
                  <c:v>44860</c:v>
                </c:pt>
              </c:numCache>
            </c:numRef>
          </c:val>
        </c:ser>
        <c:dLbls>
          <c:showLegendKey val="0"/>
          <c:showVal val="0"/>
          <c:showCatName val="0"/>
          <c:showSerName val="0"/>
          <c:showPercent val="0"/>
          <c:showBubbleSize val="0"/>
        </c:dLbls>
        <c:gapWidth val="135"/>
        <c:axId val="710605416"/>
        <c:axId val="710605808"/>
      </c:barChart>
      <c:catAx>
        <c:axId val="710605416"/>
        <c:scaling>
          <c:orientation val="minMax"/>
        </c:scaling>
        <c:delete val="0"/>
        <c:axPos val="l"/>
        <c:numFmt formatCode="General" sourceLinked="1"/>
        <c:majorTickMark val="out"/>
        <c:minorTickMark val="none"/>
        <c:tickLblPos val="nextTo"/>
        <c:txPr>
          <a:bodyPr/>
          <a:lstStyle/>
          <a:p>
            <a:pPr>
              <a:defRPr sz="1200"/>
            </a:pPr>
            <a:endParaRPr lang="lv-LV"/>
          </a:p>
        </c:txPr>
        <c:crossAx val="710605808"/>
        <c:crosses val="autoZero"/>
        <c:auto val="1"/>
        <c:lblAlgn val="ctr"/>
        <c:lblOffset val="100"/>
        <c:noMultiLvlLbl val="0"/>
      </c:catAx>
      <c:valAx>
        <c:axId val="710605808"/>
        <c:scaling>
          <c:orientation val="minMax"/>
        </c:scaling>
        <c:delete val="0"/>
        <c:axPos val="b"/>
        <c:numFmt formatCode="#,##0" sourceLinked="1"/>
        <c:majorTickMark val="out"/>
        <c:minorTickMark val="none"/>
        <c:tickLblPos val="nextTo"/>
        <c:spPr>
          <a:noFill/>
          <a:ln>
            <a:noFill/>
          </a:ln>
        </c:spPr>
        <c:txPr>
          <a:bodyPr/>
          <a:lstStyle/>
          <a:p>
            <a:pPr>
              <a:defRPr sz="100">
                <a:solidFill>
                  <a:schemeClr val="bg1"/>
                </a:solidFill>
              </a:defRPr>
            </a:pPr>
            <a:endParaRPr lang="lv-LV"/>
          </a:p>
        </c:txPr>
        <c:crossAx val="710605416"/>
        <c:crosses val="autoZero"/>
        <c:crossBetween val="between"/>
      </c:valAx>
    </c:plotArea>
    <c:legend>
      <c:legendPos val="r"/>
      <c:layout>
        <c:manualLayout>
          <c:xMode val="edge"/>
          <c:yMode val="edge"/>
          <c:x val="0.30254529835354294"/>
          <c:y val="0.94352785580165066"/>
          <c:w val="0.47121035775505438"/>
          <c:h val="5.5114272996577181E-2"/>
        </c:manualLayout>
      </c:layout>
      <c:overlay val="0"/>
      <c:txPr>
        <a:bodyPr/>
        <a:lstStyle/>
        <a:p>
          <a:pPr>
            <a:defRPr sz="1100"/>
          </a:pPr>
          <a:endParaRPr lang="lv-LV"/>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
          <c:y val="4.6296296296296294E-3"/>
          <c:w val="1"/>
          <c:h val="0.8657407407407407"/>
        </c:manualLayout>
      </c:layout>
      <c:barChart>
        <c:barDir val="col"/>
        <c:grouping val="stacked"/>
        <c:varyColors val="0"/>
        <c:ser>
          <c:idx val="0"/>
          <c:order val="0"/>
          <c:tx>
            <c:strRef>
              <c:f>'Sheet8 (4)'!$L$4</c:f>
              <c:strCache>
                <c:ptCount val="1"/>
                <c:pt idx="0">
                  <c:v>Kurzemes reģions</c:v>
                </c:pt>
              </c:strCache>
            </c:strRef>
          </c:tx>
          <c:invertIfNegative val="0"/>
          <c:dLbls>
            <c:dLbl>
              <c:idx val="2"/>
              <c:layout>
                <c:manualLayout>
                  <c:x val="0"/>
                  <c:y val="-7.191657677094570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'Sheet8 (4)'!$L$5:$L$23</c:f>
              <c:numCache>
                <c:formatCode>#,##0</c:formatCode>
                <c:ptCount val="3"/>
                <c:pt idx="0">
                  <c:v>6845</c:v>
                </c:pt>
                <c:pt idx="1">
                  <c:v>1876</c:v>
                </c:pt>
                <c:pt idx="2">
                  <c:v>551</c:v>
                </c:pt>
              </c:numCache>
            </c:numRef>
          </c:val>
        </c:ser>
        <c:ser>
          <c:idx val="1"/>
          <c:order val="1"/>
          <c:tx>
            <c:strRef>
              <c:f>'Sheet8 (4)'!$M$4</c:f>
              <c:strCache>
                <c:ptCount val="1"/>
                <c:pt idx="0">
                  <c:v>Latgales reģions</c:v>
                </c:pt>
              </c:strCache>
            </c:strRef>
          </c:tx>
          <c:invertIfNegative val="0"/>
          <c:dLbls>
            <c:dLbl>
              <c:idx val="2"/>
              <c:layout>
                <c:manualLayout>
                  <c:x val="0"/>
                  <c:y val="-2.876663070837828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'Sheet8 (4)'!$M$5:$M$23</c:f>
              <c:numCache>
                <c:formatCode>#,##0</c:formatCode>
                <c:ptCount val="3"/>
                <c:pt idx="0">
                  <c:v>17516</c:v>
                </c:pt>
                <c:pt idx="1">
                  <c:v>5343</c:v>
                </c:pt>
                <c:pt idx="2">
                  <c:v>936</c:v>
                </c:pt>
              </c:numCache>
            </c:numRef>
          </c:val>
        </c:ser>
        <c:ser>
          <c:idx val="2"/>
          <c:order val="2"/>
          <c:tx>
            <c:strRef>
              <c:f>'Sheet8 (4)'!$N$4</c:f>
              <c:strCache>
                <c:ptCount val="1"/>
                <c:pt idx="0">
                  <c:v>Rīgas reģions</c:v>
                </c:pt>
              </c:strCache>
            </c:strRef>
          </c:tx>
          <c:invertIfNegative val="0"/>
          <c:dLbls>
            <c:dLbl>
              <c:idx val="2"/>
              <c:layout>
                <c:manualLayout>
                  <c:x val="0"/>
                  <c:y val="-5.03416037396619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'Sheet8 (4)'!$N$5:$N$23</c:f>
              <c:numCache>
                <c:formatCode>#,##0</c:formatCode>
                <c:ptCount val="3"/>
                <c:pt idx="0">
                  <c:v>12399</c:v>
                </c:pt>
                <c:pt idx="1">
                  <c:v>1727</c:v>
                </c:pt>
                <c:pt idx="2">
                  <c:v>918</c:v>
                </c:pt>
              </c:numCache>
            </c:numRef>
          </c:val>
        </c:ser>
        <c:ser>
          <c:idx val="3"/>
          <c:order val="3"/>
          <c:tx>
            <c:strRef>
              <c:f>'Sheet8 (4)'!$O$4</c:f>
              <c:strCache>
                <c:ptCount val="1"/>
                <c:pt idx="0">
                  <c:v>Vidzemes reģions</c:v>
                </c:pt>
              </c:strCache>
            </c:strRef>
          </c:tx>
          <c:invertIfNegative val="0"/>
          <c:dLbls>
            <c:dLbl>
              <c:idx val="1"/>
              <c:layout>
                <c:manualLayout>
                  <c:x val="0"/>
                  <c:y val="-9.259259259259173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7825311942959001E-3"/>
                  <c:y val="-8.270406328658755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'Sheet8 (4)'!$O$5:$O$23</c:f>
              <c:numCache>
                <c:formatCode>#,##0</c:formatCode>
                <c:ptCount val="3"/>
                <c:pt idx="0">
                  <c:v>5460</c:v>
                </c:pt>
                <c:pt idx="1">
                  <c:v>1409</c:v>
                </c:pt>
                <c:pt idx="2">
                  <c:v>482</c:v>
                </c:pt>
              </c:numCache>
            </c:numRef>
          </c:val>
        </c:ser>
        <c:ser>
          <c:idx val="4"/>
          <c:order val="4"/>
          <c:tx>
            <c:strRef>
              <c:f>'Sheet8 (4)'!$P$4</c:f>
              <c:strCache>
                <c:ptCount val="1"/>
                <c:pt idx="0">
                  <c:v>Zemgales reģions</c:v>
                </c:pt>
              </c:strCache>
            </c:strRef>
          </c:tx>
          <c:invertIfNegative val="0"/>
          <c:dLbls>
            <c:dLbl>
              <c:idx val="1"/>
              <c:layout>
                <c:manualLayout>
                  <c:x val="0"/>
                  <c:y val="-4.62962962962962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5650623885918001E-3"/>
                  <c:y val="-0.1150665228335131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'Sheet8 (4)'!$P$5:$P$23</c:f>
              <c:numCache>
                <c:formatCode>#,##0</c:formatCode>
                <c:ptCount val="3"/>
                <c:pt idx="0">
                  <c:v>5012</c:v>
                </c:pt>
                <c:pt idx="1">
                  <c:v>1307</c:v>
                </c:pt>
                <c:pt idx="2">
                  <c:v>538</c:v>
                </c:pt>
              </c:numCache>
            </c:numRef>
          </c:val>
        </c:ser>
        <c:dLbls>
          <c:showLegendKey val="0"/>
          <c:showVal val="0"/>
          <c:showCatName val="0"/>
          <c:showSerName val="0"/>
          <c:showPercent val="0"/>
          <c:showBubbleSize val="0"/>
        </c:dLbls>
        <c:gapWidth val="74"/>
        <c:overlap val="100"/>
        <c:axId val="710617176"/>
        <c:axId val="710612864"/>
      </c:barChart>
      <c:catAx>
        <c:axId val="710617176"/>
        <c:scaling>
          <c:orientation val="minMax"/>
        </c:scaling>
        <c:delete val="1"/>
        <c:axPos val="b"/>
        <c:majorTickMark val="out"/>
        <c:minorTickMark val="none"/>
        <c:tickLblPos val="nextTo"/>
        <c:crossAx val="710612864"/>
        <c:crosses val="autoZero"/>
        <c:auto val="1"/>
        <c:lblAlgn val="ctr"/>
        <c:lblOffset val="100"/>
        <c:noMultiLvlLbl val="0"/>
      </c:catAx>
      <c:valAx>
        <c:axId val="710612864"/>
        <c:scaling>
          <c:orientation val="minMax"/>
        </c:scaling>
        <c:delete val="1"/>
        <c:axPos val="l"/>
        <c:numFmt formatCode="#,##0" sourceLinked="1"/>
        <c:majorTickMark val="out"/>
        <c:minorTickMark val="none"/>
        <c:tickLblPos val="nextTo"/>
        <c:crossAx val="710617176"/>
        <c:crosses val="autoZero"/>
        <c:crossBetween val="between"/>
      </c:valAx>
      <c:spPr>
        <a:noFill/>
        <a:ln>
          <a:noFill/>
        </a:ln>
      </c:spPr>
    </c:plotArea>
    <c:legend>
      <c:legendPos val="r"/>
      <c:layout>
        <c:manualLayout>
          <c:xMode val="edge"/>
          <c:yMode val="edge"/>
          <c:x val="5.289837825687406E-3"/>
          <c:y val="0.88792906095071444"/>
          <c:w val="0.96532309248497594"/>
          <c:h val="0.10840077282006413"/>
        </c:manualLayout>
      </c:layout>
      <c:overlay val="0"/>
      <c:txPr>
        <a:bodyPr/>
        <a:lstStyle/>
        <a:p>
          <a:pPr>
            <a:defRPr sz="1200"/>
          </a:pPr>
          <a:endParaRPr lang="lv-LV"/>
        </a:p>
      </c:txPr>
    </c:legend>
    <c:plotVisOnly val="1"/>
    <c:dispBlanksAs val="gap"/>
    <c:showDLblsOverMax val="0"/>
  </c:chart>
  <c:spPr>
    <a:noFill/>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8.4832510662768965E-2"/>
          <c:y val="0.1356944836571071"/>
          <c:w val="0.59430786515657374"/>
          <c:h val="0.86430551634289288"/>
        </c:manualLayout>
      </c:layout>
      <c:barChart>
        <c:barDir val="col"/>
        <c:grouping val="stacked"/>
        <c:varyColors val="0"/>
        <c:ser>
          <c:idx val="0"/>
          <c:order val="0"/>
          <c:tx>
            <c:strRef>
              <c:f>'Sheet8 (5)'!$L$4</c:f>
              <c:strCache>
                <c:ptCount val="1"/>
                <c:pt idx="0">
                  <c:v>Kurzemes reģions</c:v>
                </c:pt>
              </c:strCache>
            </c:strRef>
          </c:tx>
          <c:invertIfNegative val="0"/>
          <c:dLbls>
            <c:dLbl>
              <c:idx val="2"/>
              <c:layout>
                <c:manualLayout>
                  <c:x val="0"/>
                  <c:y val="-7.1916576770945703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'Sheet8 (5)'!$L$8</c:f>
              <c:numCache>
                <c:formatCode>#,##0</c:formatCode>
                <c:ptCount val="1"/>
                <c:pt idx="0">
                  <c:v>551</c:v>
                </c:pt>
              </c:numCache>
            </c:numRef>
          </c:val>
        </c:ser>
        <c:ser>
          <c:idx val="1"/>
          <c:order val="1"/>
          <c:tx>
            <c:strRef>
              <c:f>'Sheet8 (5)'!$M$4</c:f>
              <c:strCache>
                <c:ptCount val="1"/>
                <c:pt idx="0">
                  <c:v>Latgales reģions</c:v>
                </c:pt>
              </c:strCache>
            </c:strRef>
          </c:tx>
          <c:invertIfNegative val="0"/>
          <c:dLbls>
            <c:dLbl>
              <c:idx val="2"/>
              <c:layout>
                <c:manualLayout>
                  <c:x val="0"/>
                  <c:y val="-2.876663070837828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'Sheet8 (5)'!$M$8</c:f>
              <c:numCache>
                <c:formatCode>#,##0</c:formatCode>
                <c:ptCount val="1"/>
                <c:pt idx="0">
                  <c:v>936</c:v>
                </c:pt>
              </c:numCache>
            </c:numRef>
          </c:val>
        </c:ser>
        <c:ser>
          <c:idx val="2"/>
          <c:order val="2"/>
          <c:tx>
            <c:strRef>
              <c:f>'Sheet8 (5)'!$N$4</c:f>
              <c:strCache>
                <c:ptCount val="1"/>
                <c:pt idx="0">
                  <c:v>Rīgas reģions</c:v>
                </c:pt>
              </c:strCache>
            </c:strRef>
          </c:tx>
          <c:invertIfNegative val="0"/>
          <c:dLbls>
            <c:dLbl>
              <c:idx val="2"/>
              <c:layout>
                <c:manualLayout>
                  <c:x val="0"/>
                  <c:y val="-5.03416037396619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'Sheet8 (5)'!$N$8</c:f>
              <c:numCache>
                <c:formatCode>#,##0</c:formatCode>
                <c:ptCount val="1"/>
                <c:pt idx="0">
                  <c:v>918</c:v>
                </c:pt>
              </c:numCache>
            </c:numRef>
          </c:val>
        </c:ser>
        <c:ser>
          <c:idx val="3"/>
          <c:order val="3"/>
          <c:tx>
            <c:strRef>
              <c:f>'Sheet8 (5)'!$O$4</c:f>
              <c:strCache>
                <c:ptCount val="1"/>
                <c:pt idx="0">
                  <c:v>Vidzemes reģions</c:v>
                </c:pt>
              </c:strCache>
            </c:strRef>
          </c:tx>
          <c:invertIfNegative val="0"/>
          <c:dLbls>
            <c:dLbl>
              <c:idx val="1"/>
              <c:layout>
                <c:manualLayout>
                  <c:x val="0"/>
                  <c:y val="-9.2592592592591737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7825311942959001E-3"/>
                  <c:y val="-8.270406328658755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'Sheet8 (5)'!$O$8</c:f>
              <c:numCache>
                <c:formatCode>#,##0</c:formatCode>
                <c:ptCount val="1"/>
                <c:pt idx="0">
                  <c:v>482</c:v>
                </c:pt>
              </c:numCache>
            </c:numRef>
          </c:val>
        </c:ser>
        <c:ser>
          <c:idx val="4"/>
          <c:order val="4"/>
          <c:tx>
            <c:strRef>
              <c:f>'Sheet8 (5)'!$P$4</c:f>
              <c:strCache>
                <c:ptCount val="1"/>
                <c:pt idx="0">
                  <c:v>Zemgales reģions</c:v>
                </c:pt>
              </c:strCache>
            </c:strRef>
          </c:tx>
          <c:invertIfNegative val="0"/>
          <c:dLbls>
            <c:dLbl>
              <c:idx val="1"/>
              <c:layout>
                <c:manualLayout>
                  <c:x val="0"/>
                  <c:y val="-4.629629629629629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5650623885918001E-3"/>
                  <c:y val="-0.1150665228335131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'Sheet8 (5)'!$P$8</c:f>
              <c:numCache>
                <c:formatCode>#,##0</c:formatCode>
                <c:ptCount val="1"/>
                <c:pt idx="0">
                  <c:v>538</c:v>
                </c:pt>
              </c:numCache>
            </c:numRef>
          </c:val>
        </c:ser>
        <c:dLbls>
          <c:showLegendKey val="0"/>
          <c:showVal val="0"/>
          <c:showCatName val="0"/>
          <c:showSerName val="0"/>
          <c:showPercent val="0"/>
          <c:showBubbleSize val="0"/>
        </c:dLbls>
        <c:gapWidth val="74"/>
        <c:overlap val="100"/>
        <c:axId val="710607768"/>
        <c:axId val="710617960"/>
      </c:barChart>
      <c:catAx>
        <c:axId val="710607768"/>
        <c:scaling>
          <c:orientation val="minMax"/>
        </c:scaling>
        <c:delete val="1"/>
        <c:axPos val="b"/>
        <c:majorTickMark val="out"/>
        <c:minorTickMark val="none"/>
        <c:tickLblPos val="nextTo"/>
        <c:crossAx val="710617960"/>
        <c:crosses val="autoZero"/>
        <c:auto val="1"/>
        <c:lblAlgn val="ctr"/>
        <c:lblOffset val="100"/>
        <c:noMultiLvlLbl val="0"/>
      </c:catAx>
      <c:valAx>
        <c:axId val="710617960"/>
        <c:scaling>
          <c:orientation val="minMax"/>
        </c:scaling>
        <c:delete val="1"/>
        <c:axPos val="l"/>
        <c:numFmt formatCode="#,##0" sourceLinked="1"/>
        <c:majorTickMark val="out"/>
        <c:minorTickMark val="none"/>
        <c:tickLblPos val="nextTo"/>
        <c:crossAx val="710607768"/>
        <c:crosses val="autoZero"/>
        <c:crossBetween val="between"/>
      </c:valAx>
      <c:spPr>
        <a:noFill/>
        <a:ln>
          <a:noFill/>
        </a:ln>
      </c:spPr>
    </c:plotArea>
    <c:plotVisOnly val="1"/>
    <c:dispBlanksAs val="gap"/>
    <c:showDLblsOverMax val="0"/>
  </c:chart>
  <c:spPr>
    <a:solidFill>
      <a:schemeClr val="bg1"/>
    </a:solidFill>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3.5684298908480266E-2"/>
          <c:y val="0.11083048072228383"/>
          <c:w val="0.74311307736017529"/>
          <c:h val="0.88886328065466869"/>
        </c:manualLayout>
      </c:layout>
      <c:barChart>
        <c:barDir val="col"/>
        <c:grouping val="stacked"/>
        <c:varyColors val="0"/>
        <c:ser>
          <c:idx val="0"/>
          <c:order val="0"/>
          <c:tx>
            <c:strRef>
              <c:f>'Sheet8 (5)'!$L$4</c:f>
              <c:strCache>
                <c:ptCount val="1"/>
                <c:pt idx="0">
                  <c:v>Kurzemes reģions</c:v>
                </c:pt>
              </c:strCache>
            </c:strRef>
          </c:tx>
          <c:invertIfNegative val="0"/>
          <c:dLbls>
            <c:dLbl>
              <c:idx val="2"/>
              <c:layout>
                <c:manualLayout>
                  <c:x val="0"/>
                  <c:y val="-7.1916576770945703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'Sheet8 (5)'!$L$7</c:f>
              <c:numCache>
                <c:formatCode>#,##0</c:formatCode>
                <c:ptCount val="1"/>
                <c:pt idx="0">
                  <c:v>1876</c:v>
                </c:pt>
              </c:numCache>
            </c:numRef>
          </c:val>
        </c:ser>
        <c:ser>
          <c:idx val="1"/>
          <c:order val="1"/>
          <c:tx>
            <c:strRef>
              <c:f>'Sheet8 (5)'!$M$4</c:f>
              <c:strCache>
                <c:ptCount val="1"/>
                <c:pt idx="0">
                  <c:v>Latgales reģions</c:v>
                </c:pt>
              </c:strCache>
            </c:strRef>
          </c:tx>
          <c:invertIfNegative val="0"/>
          <c:dLbls>
            <c:dLbl>
              <c:idx val="2"/>
              <c:layout>
                <c:manualLayout>
                  <c:x val="0"/>
                  <c:y val="-2.876663070837828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'Sheet8 (5)'!$M$7</c:f>
              <c:numCache>
                <c:formatCode>#,##0</c:formatCode>
                <c:ptCount val="1"/>
                <c:pt idx="0">
                  <c:v>5343</c:v>
                </c:pt>
              </c:numCache>
            </c:numRef>
          </c:val>
        </c:ser>
        <c:ser>
          <c:idx val="2"/>
          <c:order val="2"/>
          <c:tx>
            <c:strRef>
              <c:f>'Sheet8 (5)'!$N$4</c:f>
              <c:strCache>
                <c:ptCount val="1"/>
                <c:pt idx="0">
                  <c:v>Rīgas reģions</c:v>
                </c:pt>
              </c:strCache>
            </c:strRef>
          </c:tx>
          <c:invertIfNegative val="0"/>
          <c:dLbls>
            <c:dLbl>
              <c:idx val="2"/>
              <c:layout>
                <c:manualLayout>
                  <c:x val="0"/>
                  <c:y val="-5.03416037396619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'Sheet8 (5)'!$N$7</c:f>
              <c:numCache>
                <c:formatCode>#,##0</c:formatCode>
                <c:ptCount val="1"/>
                <c:pt idx="0">
                  <c:v>1727</c:v>
                </c:pt>
              </c:numCache>
            </c:numRef>
          </c:val>
        </c:ser>
        <c:ser>
          <c:idx val="3"/>
          <c:order val="3"/>
          <c:tx>
            <c:strRef>
              <c:f>'Sheet8 (5)'!$O$4</c:f>
              <c:strCache>
                <c:ptCount val="1"/>
                <c:pt idx="0">
                  <c:v>Vidzemes reģions</c:v>
                </c:pt>
              </c:strCache>
            </c:strRef>
          </c:tx>
          <c:invertIfNegative val="0"/>
          <c:dLbls>
            <c:dLbl>
              <c:idx val="1"/>
              <c:layout>
                <c:manualLayout>
                  <c:x val="0"/>
                  <c:y val="-9.2592592592591737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7825311942959001E-3"/>
                  <c:y val="-8.270406328658755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'Sheet8 (5)'!$O$7</c:f>
              <c:numCache>
                <c:formatCode>#,##0</c:formatCode>
                <c:ptCount val="1"/>
                <c:pt idx="0">
                  <c:v>1409</c:v>
                </c:pt>
              </c:numCache>
            </c:numRef>
          </c:val>
        </c:ser>
        <c:ser>
          <c:idx val="4"/>
          <c:order val="4"/>
          <c:tx>
            <c:strRef>
              <c:f>'Sheet8 (5)'!$P$4</c:f>
              <c:strCache>
                <c:ptCount val="1"/>
                <c:pt idx="0">
                  <c:v>Zemgales reģions</c:v>
                </c:pt>
              </c:strCache>
            </c:strRef>
          </c:tx>
          <c:invertIfNegative val="0"/>
          <c:dLbls>
            <c:dLbl>
              <c:idx val="1"/>
              <c:layout>
                <c:manualLayout>
                  <c:x val="0"/>
                  <c:y val="-4.629629629629629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5650623885918001E-3"/>
                  <c:y val="-0.1150665228335131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'Sheet8 (5)'!$P$7</c:f>
              <c:numCache>
                <c:formatCode>#,##0</c:formatCode>
                <c:ptCount val="1"/>
                <c:pt idx="0">
                  <c:v>1307</c:v>
                </c:pt>
              </c:numCache>
            </c:numRef>
          </c:val>
        </c:ser>
        <c:dLbls>
          <c:showLegendKey val="0"/>
          <c:showVal val="0"/>
          <c:showCatName val="0"/>
          <c:showSerName val="0"/>
          <c:showPercent val="0"/>
          <c:showBubbleSize val="0"/>
        </c:dLbls>
        <c:gapWidth val="74"/>
        <c:overlap val="100"/>
        <c:axId val="710613648"/>
        <c:axId val="710609728"/>
      </c:barChart>
      <c:catAx>
        <c:axId val="710613648"/>
        <c:scaling>
          <c:orientation val="minMax"/>
        </c:scaling>
        <c:delete val="1"/>
        <c:axPos val="b"/>
        <c:majorTickMark val="out"/>
        <c:minorTickMark val="none"/>
        <c:tickLblPos val="nextTo"/>
        <c:crossAx val="710609728"/>
        <c:crosses val="autoZero"/>
        <c:auto val="1"/>
        <c:lblAlgn val="ctr"/>
        <c:lblOffset val="100"/>
        <c:noMultiLvlLbl val="0"/>
      </c:catAx>
      <c:valAx>
        <c:axId val="710609728"/>
        <c:scaling>
          <c:orientation val="minMax"/>
        </c:scaling>
        <c:delete val="1"/>
        <c:axPos val="l"/>
        <c:numFmt formatCode="#,##0" sourceLinked="1"/>
        <c:majorTickMark val="out"/>
        <c:minorTickMark val="none"/>
        <c:tickLblPos val="nextTo"/>
        <c:crossAx val="710613648"/>
        <c:crosses val="autoZero"/>
        <c:crossBetween val="between"/>
      </c:valAx>
      <c:spPr>
        <a:noFill/>
        <a:ln>
          <a:noFill/>
        </a:ln>
      </c:spPr>
    </c:plotArea>
    <c:plotVisOnly val="1"/>
    <c:dispBlanksAs val="gap"/>
    <c:showDLblsOverMax val="0"/>
  </c:chart>
  <c:spPr>
    <a:solidFill>
      <a:schemeClr val="bg1"/>
    </a:solidFill>
    <a:ln>
      <a:noFill/>
    </a:ln>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0.31715375384041561"/>
          <c:y val="0.32248494164164743"/>
          <c:w val="0.52243410338033913"/>
          <c:h val="0.5071490451896663"/>
        </c:manualLayout>
      </c:layout>
      <c:pie3DChart>
        <c:varyColors val="1"/>
        <c:ser>
          <c:idx val="0"/>
          <c:order val="0"/>
          <c:explosion val="25"/>
          <c:dLbls>
            <c:dLbl>
              <c:idx val="0"/>
              <c:layout>
                <c:manualLayout>
                  <c:x val="0.13306848418527262"/>
                  <c:y val="-5.4062435618957461E-2"/>
                </c:manualLayout>
              </c:layout>
              <c:spPr/>
              <c:txPr>
                <a:bodyPr/>
                <a:lstStyle/>
                <a:p>
                  <a:pPr>
                    <a:defRPr sz="1600" b="1">
                      <a:solidFill>
                        <a:schemeClr val="accent1"/>
                      </a:solidFill>
                    </a:defRPr>
                  </a:pPr>
                  <a:endParaRPr lang="lv-LV"/>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1"/>
              <c:layout>
                <c:manualLayout>
                  <c:x val="1.5019576894970937E-3"/>
                  <c:y val="0.2835455448645216"/>
                </c:manualLayout>
              </c:layout>
              <c:spPr/>
              <c:txPr>
                <a:bodyPr/>
                <a:lstStyle/>
                <a:p>
                  <a:pPr>
                    <a:defRPr sz="1600" b="1">
                      <a:solidFill>
                        <a:schemeClr val="accent2"/>
                      </a:solidFill>
                    </a:defRPr>
                  </a:pPr>
                  <a:endParaRPr lang="lv-LV"/>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2"/>
              <c:layout>
                <c:manualLayout>
                  <c:x val="-0.15747778053431039"/>
                  <c:y val="-2.088787800519263E-2"/>
                </c:manualLayout>
              </c:layout>
              <c:spPr/>
              <c:txPr>
                <a:bodyPr/>
                <a:lstStyle/>
                <a:p>
                  <a:pPr>
                    <a:defRPr sz="1600" b="1">
                      <a:solidFill>
                        <a:schemeClr val="accent3"/>
                      </a:solidFill>
                    </a:defRPr>
                  </a:pPr>
                  <a:endParaRPr lang="lv-LV"/>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3"/>
              <c:layout>
                <c:manualLayout>
                  <c:x val="-0.14646755152673679"/>
                  <c:y val="-9.2268133512725503E-2"/>
                </c:manualLayout>
              </c:layout>
              <c:spPr/>
              <c:txPr>
                <a:bodyPr/>
                <a:lstStyle/>
                <a:p>
                  <a:pPr>
                    <a:defRPr sz="1600" b="1">
                      <a:solidFill>
                        <a:schemeClr val="accent4"/>
                      </a:solidFill>
                    </a:defRPr>
                  </a:pPr>
                  <a:endParaRPr lang="lv-LV"/>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4"/>
              <c:layout>
                <c:manualLayout>
                  <c:x val="-4.3573179191175669E-2"/>
                  <c:y val="-8.57397596847599E-2"/>
                </c:manualLayout>
              </c:layout>
              <c:spPr/>
              <c:txPr>
                <a:bodyPr/>
                <a:lstStyle/>
                <a:p>
                  <a:pPr>
                    <a:defRPr sz="1600" b="1">
                      <a:solidFill>
                        <a:schemeClr val="accent5"/>
                      </a:solidFill>
                    </a:defRPr>
                  </a:pPr>
                  <a:endParaRPr lang="lv-LV"/>
                </a:p>
              </c:txPr>
              <c:dLblPos val="bestFit"/>
              <c:showLegendKey val="0"/>
              <c:showVal val="1"/>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600" b="1"/>
                </a:pPr>
                <a:endParaRPr lang="lv-LV"/>
              </a:p>
            </c:txPr>
            <c:dLblPos val="outEnd"/>
            <c:showLegendKey val="0"/>
            <c:showVal val="1"/>
            <c:showCatName val="1"/>
            <c:showSerName val="0"/>
            <c:showPercent val="1"/>
            <c:showBubbleSize val="0"/>
            <c:showLeaderLines val="1"/>
            <c:extLst>
              <c:ext xmlns:c15="http://schemas.microsoft.com/office/drawing/2012/chart" uri="{CE6537A1-D6FC-4f65-9D91-7224C49458BB}"/>
            </c:extLst>
          </c:dLbls>
          <c:cat>
            <c:strRef>
              <c:f>Sheet4!$B$36:$F$36</c:f>
              <c:strCache>
                <c:ptCount val="5"/>
                <c:pt idx="0">
                  <c:v>Kurzemes reģions</c:v>
                </c:pt>
                <c:pt idx="1">
                  <c:v>Latgales reģions</c:v>
                </c:pt>
                <c:pt idx="2">
                  <c:v>Rīgas reģions</c:v>
                </c:pt>
                <c:pt idx="3">
                  <c:v>Vidzemes reģions</c:v>
                </c:pt>
                <c:pt idx="4">
                  <c:v>Zemgales reģions</c:v>
                </c:pt>
              </c:strCache>
            </c:strRef>
          </c:cat>
          <c:val>
            <c:numRef>
              <c:f>Sheet4!$B$37:$F$37</c:f>
              <c:numCache>
                <c:formatCode>General</c:formatCode>
                <c:ptCount val="5"/>
                <c:pt idx="0">
                  <c:v>494</c:v>
                </c:pt>
                <c:pt idx="1">
                  <c:v>857</c:v>
                </c:pt>
                <c:pt idx="2">
                  <c:v>914</c:v>
                </c:pt>
                <c:pt idx="3">
                  <c:v>523</c:v>
                </c:pt>
                <c:pt idx="4">
                  <c:v>515</c:v>
                </c:pt>
              </c:numCache>
            </c:numRef>
          </c:val>
        </c:ser>
        <c:dLbls>
          <c:showLegendKey val="0"/>
          <c:showVal val="0"/>
          <c:showCatName val="0"/>
          <c:showSerName val="0"/>
          <c:showPercent val="0"/>
          <c:showBubbleSize val="0"/>
          <c:showLeaderLines val="1"/>
        </c:dLbls>
      </c:pie3DChart>
      <c:spPr>
        <a:noFill/>
        <a:ln>
          <a:noFill/>
        </a:ln>
      </c:spPr>
    </c:plotArea>
    <c:plotVisOnly val="1"/>
    <c:dispBlanksAs val="gap"/>
    <c:showDLblsOverMax val="0"/>
  </c:chart>
  <c:spPr>
    <a:no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0.2115482630053821"/>
          <c:y val="0.28491289185706498"/>
          <c:w val="0.59862378346974521"/>
          <c:h val="0.57645365531452553"/>
        </c:manualLayout>
      </c:layout>
      <c:pie3DChart>
        <c:varyColors val="1"/>
        <c:ser>
          <c:idx val="0"/>
          <c:order val="0"/>
          <c:explosion val="25"/>
          <c:dLbls>
            <c:dLbl>
              <c:idx val="0"/>
              <c:layout>
                <c:manualLayout>
                  <c:x val="0.17105869428933543"/>
                  <c:y val="-0.1397473899788341"/>
                </c:manualLayout>
              </c:layout>
              <c:spPr/>
              <c:txPr>
                <a:bodyPr/>
                <a:lstStyle/>
                <a:p>
                  <a:pPr>
                    <a:defRPr sz="1400" b="1">
                      <a:solidFill>
                        <a:schemeClr val="accent1"/>
                      </a:solidFill>
                    </a:defRPr>
                  </a:pPr>
                  <a:endParaRPr lang="lv-LV"/>
                </a:p>
              </c:txPr>
              <c:showLegendKey val="0"/>
              <c:showVal val="1"/>
              <c:showCatName val="1"/>
              <c:showSerName val="0"/>
              <c:showPercent val="1"/>
              <c:showBubbleSize val="0"/>
              <c:extLst>
                <c:ext xmlns:c15="http://schemas.microsoft.com/office/drawing/2012/chart" uri="{CE6537A1-D6FC-4f65-9D91-7224C49458BB}">
                  <c15:layout/>
                </c:ext>
              </c:extLst>
            </c:dLbl>
            <c:dLbl>
              <c:idx val="1"/>
              <c:layout>
                <c:manualLayout>
                  <c:x val="3.8901536986466215E-2"/>
                  <c:y val="8.2295455332426937E-2"/>
                </c:manualLayout>
              </c:layout>
              <c:spPr/>
              <c:txPr>
                <a:bodyPr/>
                <a:lstStyle/>
                <a:p>
                  <a:pPr>
                    <a:defRPr sz="1400" b="1">
                      <a:solidFill>
                        <a:schemeClr val="accent2"/>
                      </a:solidFill>
                    </a:defRPr>
                  </a:pPr>
                  <a:endParaRPr lang="lv-LV"/>
                </a:p>
              </c:txPr>
              <c:showLegendKey val="0"/>
              <c:showVal val="1"/>
              <c:showCatName val="1"/>
              <c:showSerName val="0"/>
              <c:showPercent val="1"/>
              <c:showBubbleSize val="0"/>
              <c:extLst>
                <c:ext xmlns:c15="http://schemas.microsoft.com/office/drawing/2012/chart" uri="{CE6537A1-D6FC-4f65-9D91-7224C49458BB}">
                  <c15:layout/>
                </c:ext>
              </c:extLst>
            </c:dLbl>
            <c:dLbl>
              <c:idx val="2"/>
              <c:layout>
                <c:manualLayout>
                  <c:x val="-2.8735571949560296E-2"/>
                  <c:y val="4.6498763780208334E-2"/>
                </c:manualLayout>
              </c:layout>
              <c:spPr/>
              <c:txPr>
                <a:bodyPr/>
                <a:lstStyle/>
                <a:p>
                  <a:pPr>
                    <a:defRPr sz="1400" b="1">
                      <a:solidFill>
                        <a:schemeClr val="accent3"/>
                      </a:solidFill>
                    </a:defRPr>
                  </a:pPr>
                  <a:endParaRPr lang="lv-LV"/>
                </a:p>
              </c:txPr>
              <c:showLegendKey val="0"/>
              <c:showVal val="1"/>
              <c:showCatName val="1"/>
              <c:showSerName val="0"/>
              <c:showPercent val="1"/>
              <c:showBubbleSize val="0"/>
              <c:extLst>
                <c:ext xmlns:c15="http://schemas.microsoft.com/office/drawing/2012/chart" uri="{CE6537A1-D6FC-4f65-9D91-7224C49458BB}">
                  <c15:layout/>
                </c:ext>
              </c:extLst>
            </c:dLbl>
            <c:dLbl>
              <c:idx val="3"/>
              <c:layout>
                <c:manualLayout>
                  <c:x val="-4.3460317175290378E-2"/>
                  <c:y val="4.6652435575642416E-3"/>
                </c:manualLayout>
              </c:layout>
              <c:spPr/>
              <c:txPr>
                <a:bodyPr/>
                <a:lstStyle/>
                <a:p>
                  <a:pPr>
                    <a:defRPr sz="1400" b="1">
                      <a:solidFill>
                        <a:schemeClr val="accent4"/>
                      </a:solidFill>
                    </a:defRPr>
                  </a:pPr>
                  <a:endParaRPr lang="lv-LV"/>
                </a:p>
              </c:txPr>
              <c:showLegendKey val="0"/>
              <c:showVal val="1"/>
              <c:showCatName val="1"/>
              <c:showSerName val="0"/>
              <c:showPercent val="1"/>
              <c:showBubbleSize val="0"/>
              <c:extLst>
                <c:ext xmlns:c15="http://schemas.microsoft.com/office/drawing/2012/chart" uri="{CE6537A1-D6FC-4f65-9D91-7224C49458BB}">
                  <c15:layout/>
                </c:ext>
              </c:extLst>
            </c:dLbl>
            <c:dLbl>
              <c:idx val="4"/>
              <c:layout>
                <c:manualLayout>
                  <c:x val="-0.10467022107321858"/>
                  <c:y val="-0.15411336809514134"/>
                </c:manualLayout>
              </c:layout>
              <c:spPr/>
              <c:txPr>
                <a:bodyPr/>
                <a:lstStyle/>
                <a:p>
                  <a:pPr>
                    <a:defRPr sz="1400" b="1">
                      <a:solidFill>
                        <a:schemeClr val="accent5"/>
                      </a:solidFill>
                    </a:defRPr>
                  </a:pPr>
                  <a:endParaRPr lang="lv-LV"/>
                </a:p>
              </c:txPr>
              <c:showLegendKey val="0"/>
              <c:showVal val="1"/>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400" b="1"/>
                </a:pPr>
                <a:endParaRPr lang="lv-LV"/>
              </a:p>
            </c:txPr>
            <c:showLegendKey val="0"/>
            <c:showVal val="1"/>
            <c:showCatName val="1"/>
            <c:showSerName val="0"/>
            <c:showPercent val="1"/>
            <c:showBubbleSize val="0"/>
            <c:showLeaderLines val="1"/>
            <c:extLst>
              <c:ext xmlns:c15="http://schemas.microsoft.com/office/drawing/2012/chart" uri="{CE6537A1-D6FC-4f65-9D91-7224C49458BB}"/>
            </c:extLst>
          </c:dLbls>
          <c:cat>
            <c:strRef>
              <c:f>Sheet2!$H$15:$L$15</c:f>
              <c:strCache>
                <c:ptCount val="5"/>
                <c:pt idx="0">
                  <c:v>Kurzemes reģions</c:v>
                </c:pt>
                <c:pt idx="1">
                  <c:v>Latgales reģions</c:v>
                </c:pt>
                <c:pt idx="2">
                  <c:v>Rīgas reģions</c:v>
                </c:pt>
                <c:pt idx="3">
                  <c:v>Vidzemes reģions</c:v>
                </c:pt>
                <c:pt idx="4">
                  <c:v>Zemgales reģions</c:v>
                </c:pt>
              </c:strCache>
            </c:strRef>
          </c:cat>
          <c:val>
            <c:numRef>
              <c:f>Sheet2!$H$18:$L$18</c:f>
              <c:numCache>
                <c:formatCode>#,##0</c:formatCode>
                <c:ptCount val="5"/>
                <c:pt idx="0">
                  <c:v>14595</c:v>
                </c:pt>
                <c:pt idx="1">
                  <c:v>39176</c:v>
                </c:pt>
                <c:pt idx="2">
                  <c:v>21691</c:v>
                </c:pt>
                <c:pt idx="3">
                  <c:v>12413</c:v>
                </c:pt>
                <c:pt idx="4">
                  <c:v>12594</c:v>
                </c:pt>
              </c:numCache>
            </c:numRef>
          </c:val>
        </c:ser>
        <c:dLbls>
          <c:showLegendKey val="0"/>
          <c:showVal val="0"/>
          <c:showCatName val="0"/>
          <c:showSerName val="0"/>
          <c:showPercent val="0"/>
          <c:showBubbleSize val="0"/>
          <c:showLeaderLines val="1"/>
        </c:dLbls>
      </c:pie3DChart>
    </c:plotArea>
    <c:plotVisOnly val="1"/>
    <c:dispBlanksAs val="gap"/>
    <c:showDLblsOverMax val="0"/>
  </c:chart>
  <c:spPr>
    <a:noFill/>
    <a:ln>
      <a:noFill/>
    </a:ln>
  </c:spPr>
  <c:externalData r:id="rId1">
    <c:autoUpdate val="0"/>
  </c:externalData>
</c:chartSpace>
</file>

<file path=ppt/diagrams/_rels/data3.xml.rels><?xml version="1.0" encoding="UTF-8" standalone="yes"?>
<Relationships xmlns="http://schemas.openxmlformats.org/package/2006/relationships"><Relationship Id="rId2" Type="http://schemas.openxmlformats.org/officeDocument/2006/relationships/hyperlink" Target="https://ec.europa.eu/eures" TargetMode="External"/><Relationship Id="rId1" Type="http://schemas.openxmlformats.org/officeDocument/2006/relationships/hyperlink" Target="https://cvvp.nva.gov.lv/"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2" Type="http://schemas.openxmlformats.org/officeDocument/2006/relationships/hyperlink" Target="https://ec.europa.eu/eures" TargetMode="External"/><Relationship Id="rId1" Type="http://schemas.openxmlformats.org/officeDocument/2006/relationships/hyperlink" Target="https://cvvp.nva.gov.lv/"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119710-1C8F-4642-88F9-9EA16E7ED833}" type="doc">
      <dgm:prSet loTypeId="urn:microsoft.com/office/officeart/2008/layout/LinedList" loCatId="list" qsTypeId="urn:microsoft.com/office/officeart/2005/8/quickstyle/simple1" qsCatId="simple" csTypeId="urn:microsoft.com/office/officeart/2005/8/colors/accent3_4" csCatId="accent3" phldr="1"/>
      <dgm:spPr/>
      <dgm:t>
        <a:bodyPr/>
        <a:lstStyle/>
        <a:p>
          <a:endParaRPr lang="lv-LV"/>
        </a:p>
      </dgm:t>
    </dgm:pt>
    <dgm:pt modelId="{B92C183D-8121-481D-A29E-38D7496BB582}">
      <dgm:prSet custT="1"/>
      <dgm:spPr/>
      <dgm:t>
        <a:bodyPr/>
        <a:lstStyle/>
        <a:p>
          <a:pPr algn="just" rtl="0"/>
          <a:r>
            <a:rPr lang="lv-LV" sz="1600" dirty="0" smtClean="0"/>
            <a:t>Valstī kopumā nodarbinātības līmenis pēdējo 5 gadu laikā pieaudzis par 8,8 % punktiem. Kaimiņvalstīs – Igaunijā kāpums ir lielāks – 9,9 % punkti, savukārt Lietuvā tāds pats kā Latvijā, vidēji ES (28) pieaugums ir krietni mazāks - 0,9 % punkti (Eurostat dati).</a:t>
          </a:r>
          <a:endParaRPr lang="lv-LV" sz="1600" dirty="0"/>
        </a:p>
      </dgm:t>
    </dgm:pt>
    <dgm:pt modelId="{077CAD9F-2EEC-4D63-B764-F36908B0D0AD}" type="parTrans" cxnId="{D26F9E50-E2CD-4F5D-8EE2-606521DA8EED}">
      <dgm:prSet/>
      <dgm:spPr/>
      <dgm:t>
        <a:bodyPr/>
        <a:lstStyle/>
        <a:p>
          <a:pPr algn="just"/>
          <a:endParaRPr lang="lv-LV" sz="1600"/>
        </a:p>
      </dgm:t>
    </dgm:pt>
    <dgm:pt modelId="{1C0E4F77-ED1C-449D-BD8C-440E6103F321}" type="sibTrans" cxnId="{D26F9E50-E2CD-4F5D-8EE2-606521DA8EED}">
      <dgm:prSet/>
      <dgm:spPr/>
      <dgm:t>
        <a:bodyPr/>
        <a:lstStyle/>
        <a:p>
          <a:pPr algn="just"/>
          <a:endParaRPr lang="lv-LV" sz="1600"/>
        </a:p>
      </dgm:t>
    </dgm:pt>
    <dgm:pt modelId="{83AC3778-B304-4606-B517-D98D3032C03D}">
      <dgm:prSet custT="1"/>
      <dgm:spPr/>
      <dgm:t>
        <a:bodyPr/>
        <a:lstStyle/>
        <a:p>
          <a:pPr algn="just" rtl="0"/>
          <a:r>
            <a:rPr lang="lv-LV" sz="1600" dirty="0" smtClean="0"/>
            <a:t>Absolūtos skaitļos šajā periodā nodarbināto skaits pieaudzis par 45,4 tūkst., kas galvenokārt vērojams Rīgas reģionā, savukārt Latgalē un Kurzemē nodarbināto skaits kopš 2010.gada samazinājies – attiecīgi par 9,3 tūkst. un 6,5 tūkst.</a:t>
          </a:r>
          <a:endParaRPr lang="lv-LV" sz="1600" dirty="0"/>
        </a:p>
      </dgm:t>
    </dgm:pt>
    <dgm:pt modelId="{28624CEE-E6F1-4DB2-A72A-CFCED61F4C98}" type="parTrans" cxnId="{32FE5663-74C3-4E08-8EF4-B1D0633BB40B}">
      <dgm:prSet/>
      <dgm:spPr/>
      <dgm:t>
        <a:bodyPr/>
        <a:lstStyle/>
        <a:p>
          <a:pPr algn="just"/>
          <a:endParaRPr lang="lv-LV" sz="1600"/>
        </a:p>
      </dgm:t>
    </dgm:pt>
    <dgm:pt modelId="{CE26B4E8-740C-4FA6-9D68-0DE3A1DC08B6}" type="sibTrans" cxnId="{32FE5663-74C3-4E08-8EF4-B1D0633BB40B}">
      <dgm:prSet/>
      <dgm:spPr/>
      <dgm:t>
        <a:bodyPr/>
        <a:lstStyle/>
        <a:p>
          <a:pPr algn="just"/>
          <a:endParaRPr lang="lv-LV" sz="1600"/>
        </a:p>
      </dgm:t>
    </dgm:pt>
    <dgm:pt modelId="{6823704A-D29C-4DBF-A3F9-FA3ADA994610}" type="pres">
      <dgm:prSet presAssocID="{D8119710-1C8F-4642-88F9-9EA16E7ED833}" presName="vert0" presStyleCnt="0">
        <dgm:presLayoutVars>
          <dgm:dir/>
          <dgm:animOne val="branch"/>
          <dgm:animLvl val="lvl"/>
        </dgm:presLayoutVars>
      </dgm:prSet>
      <dgm:spPr/>
      <dgm:t>
        <a:bodyPr/>
        <a:lstStyle/>
        <a:p>
          <a:endParaRPr lang="lv-LV"/>
        </a:p>
      </dgm:t>
    </dgm:pt>
    <dgm:pt modelId="{B79039DC-4E5D-4D1E-9342-0DF7F9AD62D8}" type="pres">
      <dgm:prSet presAssocID="{B92C183D-8121-481D-A29E-38D7496BB582}" presName="thickLine" presStyleLbl="alignNode1" presStyleIdx="0" presStyleCnt="2"/>
      <dgm:spPr/>
    </dgm:pt>
    <dgm:pt modelId="{7088C398-9A65-4D40-B2BA-18B2FBB2F26E}" type="pres">
      <dgm:prSet presAssocID="{B92C183D-8121-481D-A29E-38D7496BB582}" presName="horz1" presStyleCnt="0"/>
      <dgm:spPr/>
    </dgm:pt>
    <dgm:pt modelId="{A5A6670A-E05F-4644-829F-0B97C50D26E4}" type="pres">
      <dgm:prSet presAssocID="{B92C183D-8121-481D-A29E-38D7496BB582}" presName="tx1" presStyleLbl="revTx" presStyleIdx="0" presStyleCnt="2"/>
      <dgm:spPr/>
      <dgm:t>
        <a:bodyPr/>
        <a:lstStyle/>
        <a:p>
          <a:endParaRPr lang="lv-LV"/>
        </a:p>
      </dgm:t>
    </dgm:pt>
    <dgm:pt modelId="{9A895E4D-C9C8-4C80-B0B6-1E949E172ACB}" type="pres">
      <dgm:prSet presAssocID="{B92C183D-8121-481D-A29E-38D7496BB582}" presName="vert1" presStyleCnt="0"/>
      <dgm:spPr/>
    </dgm:pt>
    <dgm:pt modelId="{8F091263-5EC1-49A9-A302-9F00E12CAC3B}" type="pres">
      <dgm:prSet presAssocID="{83AC3778-B304-4606-B517-D98D3032C03D}" presName="thickLine" presStyleLbl="alignNode1" presStyleIdx="1" presStyleCnt="2"/>
      <dgm:spPr/>
    </dgm:pt>
    <dgm:pt modelId="{FDE3506E-1BEC-4841-8C1E-1C5192CEC60B}" type="pres">
      <dgm:prSet presAssocID="{83AC3778-B304-4606-B517-D98D3032C03D}" presName="horz1" presStyleCnt="0"/>
      <dgm:spPr/>
    </dgm:pt>
    <dgm:pt modelId="{E5C2E727-38FE-46B3-B73E-2A14C3E228B4}" type="pres">
      <dgm:prSet presAssocID="{83AC3778-B304-4606-B517-D98D3032C03D}" presName="tx1" presStyleLbl="revTx" presStyleIdx="1" presStyleCnt="2"/>
      <dgm:spPr/>
      <dgm:t>
        <a:bodyPr/>
        <a:lstStyle/>
        <a:p>
          <a:endParaRPr lang="lv-LV"/>
        </a:p>
      </dgm:t>
    </dgm:pt>
    <dgm:pt modelId="{4E7E0E3D-B76B-41C7-9E0C-8C8664FAE580}" type="pres">
      <dgm:prSet presAssocID="{83AC3778-B304-4606-B517-D98D3032C03D}" presName="vert1" presStyleCnt="0"/>
      <dgm:spPr/>
    </dgm:pt>
  </dgm:ptLst>
  <dgm:cxnLst>
    <dgm:cxn modelId="{32FE5663-74C3-4E08-8EF4-B1D0633BB40B}" srcId="{D8119710-1C8F-4642-88F9-9EA16E7ED833}" destId="{83AC3778-B304-4606-B517-D98D3032C03D}" srcOrd="1" destOrd="0" parTransId="{28624CEE-E6F1-4DB2-A72A-CFCED61F4C98}" sibTransId="{CE26B4E8-740C-4FA6-9D68-0DE3A1DC08B6}"/>
    <dgm:cxn modelId="{D26F9E50-E2CD-4F5D-8EE2-606521DA8EED}" srcId="{D8119710-1C8F-4642-88F9-9EA16E7ED833}" destId="{B92C183D-8121-481D-A29E-38D7496BB582}" srcOrd="0" destOrd="0" parTransId="{077CAD9F-2EEC-4D63-B764-F36908B0D0AD}" sibTransId="{1C0E4F77-ED1C-449D-BD8C-440E6103F321}"/>
    <dgm:cxn modelId="{F4D0ED9D-1EF2-41F1-8738-7419EB802569}" type="presOf" srcId="{D8119710-1C8F-4642-88F9-9EA16E7ED833}" destId="{6823704A-D29C-4DBF-A3F9-FA3ADA994610}" srcOrd="0" destOrd="0" presId="urn:microsoft.com/office/officeart/2008/layout/LinedList"/>
    <dgm:cxn modelId="{B5A230E9-2B1F-4BB3-BD79-FF5B6DC0CD08}" type="presOf" srcId="{B92C183D-8121-481D-A29E-38D7496BB582}" destId="{A5A6670A-E05F-4644-829F-0B97C50D26E4}" srcOrd="0" destOrd="0" presId="urn:microsoft.com/office/officeart/2008/layout/LinedList"/>
    <dgm:cxn modelId="{CDBA3781-7585-42C8-AB68-7391E823D518}" type="presOf" srcId="{83AC3778-B304-4606-B517-D98D3032C03D}" destId="{E5C2E727-38FE-46B3-B73E-2A14C3E228B4}" srcOrd="0" destOrd="0" presId="urn:microsoft.com/office/officeart/2008/layout/LinedList"/>
    <dgm:cxn modelId="{43DEF63B-C9A1-4996-A936-41F9C0DFE1E0}" type="presParOf" srcId="{6823704A-D29C-4DBF-A3F9-FA3ADA994610}" destId="{B79039DC-4E5D-4D1E-9342-0DF7F9AD62D8}" srcOrd="0" destOrd="0" presId="urn:microsoft.com/office/officeart/2008/layout/LinedList"/>
    <dgm:cxn modelId="{E4E7D88F-7972-4701-B362-71C7C49DF3D1}" type="presParOf" srcId="{6823704A-D29C-4DBF-A3F9-FA3ADA994610}" destId="{7088C398-9A65-4D40-B2BA-18B2FBB2F26E}" srcOrd="1" destOrd="0" presId="urn:microsoft.com/office/officeart/2008/layout/LinedList"/>
    <dgm:cxn modelId="{6626A4D0-305E-4759-A1C4-830E62395D76}" type="presParOf" srcId="{7088C398-9A65-4D40-B2BA-18B2FBB2F26E}" destId="{A5A6670A-E05F-4644-829F-0B97C50D26E4}" srcOrd="0" destOrd="0" presId="urn:microsoft.com/office/officeart/2008/layout/LinedList"/>
    <dgm:cxn modelId="{3DB59537-2A32-4837-8D40-0042E9FC0922}" type="presParOf" srcId="{7088C398-9A65-4D40-B2BA-18B2FBB2F26E}" destId="{9A895E4D-C9C8-4C80-B0B6-1E949E172ACB}" srcOrd="1" destOrd="0" presId="urn:microsoft.com/office/officeart/2008/layout/LinedList"/>
    <dgm:cxn modelId="{A8862945-1DB4-450B-833A-7514FF25C3C9}" type="presParOf" srcId="{6823704A-D29C-4DBF-A3F9-FA3ADA994610}" destId="{8F091263-5EC1-49A9-A302-9F00E12CAC3B}" srcOrd="2" destOrd="0" presId="urn:microsoft.com/office/officeart/2008/layout/LinedList"/>
    <dgm:cxn modelId="{01EFDEC4-A420-4672-87F9-CA735D788006}" type="presParOf" srcId="{6823704A-D29C-4DBF-A3F9-FA3ADA994610}" destId="{FDE3506E-1BEC-4841-8C1E-1C5192CEC60B}" srcOrd="3" destOrd="0" presId="urn:microsoft.com/office/officeart/2008/layout/LinedList"/>
    <dgm:cxn modelId="{EF21F5A2-CB7A-4F02-8463-06C2F9C4B153}" type="presParOf" srcId="{FDE3506E-1BEC-4841-8C1E-1C5192CEC60B}" destId="{E5C2E727-38FE-46B3-B73E-2A14C3E228B4}" srcOrd="0" destOrd="0" presId="urn:microsoft.com/office/officeart/2008/layout/LinedList"/>
    <dgm:cxn modelId="{0D8A3C82-1D48-4710-9C06-63896AB3EDFE}" type="presParOf" srcId="{FDE3506E-1BEC-4841-8C1E-1C5192CEC60B}" destId="{4E7E0E3D-B76B-41C7-9E0C-8C8664FAE58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EC29FA-0CA3-46CC-A999-D7BBD645C7BB}" type="doc">
      <dgm:prSet loTypeId="urn:microsoft.com/office/officeart/2008/layout/LinedList" loCatId="list" qsTypeId="urn:microsoft.com/office/officeart/2005/8/quickstyle/simple1" qsCatId="simple" csTypeId="urn:microsoft.com/office/officeart/2005/8/colors/accent3_4" csCatId="accent3" phldr="1"/>
      <dgm:spPr/>
      <dgm:t>
        <a:bodyPr/>
        <a:lstStyle/>
        <a:p>
          <a:endParaRPr lang="lv-LV"/>
        </a:p>
      </dgm:t>
    </dgm:pt>
    <dgm:pt modelId="{8B74082D-86CA-4761-BEA4-A64AD42FE786}">
      <dgm:prSet custT="1"/>
      <dgm:spPr/>
      <dgm:t>
        <a:bodyPr/>
        <a:lstStyle/>
        <a:p>
          <a:pPr rtl="0"/>
          <a:r>
            <a:rPr lang="lv-LV" sz="1600" b="0" dirty="0" smtClean="0"/>
            <a:t>Atšķirības novadu līmenī līdz pat 9 reizēm</a:t>
          </a:r>
          <a:endParaRPr lang="lv-LV" sz="1600" b="0" dirty="0"/>
        </a:p>
      </dgm:t>
    </dgm:pt>
    <dgm:pt modelId="{9220F68D-34EF-4619-888D-24C039865B56}" type="parTrans" cxnId="{36146616-4E7E-432A-AE4A-17E28ED32EA6}">
      <dgm:prSet/>
      <dgm:spPr/>
      <dgm:t>
        <a:bodyPr/>
        <a:lstStyle/>
        <a:p>
          <a:endParaRPr lang="lv-LV" sz="2400"/>
        </a:p>
      </dgm:t>
    </dgm:pt>
    <dgm:pt modelId="{AA5B2667-F95A-4A62-B0D7-69798AC72AD8}" type="sibTrans" cxnId="{36146616-4E7E-432A-AE4A-17E28ED32EA6}">
      <dgm:prSet/>
      <dgm:spPr/>
      <dgm:t>
        <a:bodyPr/>
        <a:lstStyle/>
        <a:p>
          <a:endParaRPr lang="lv-LV" sz="2400"/>
        </a:p>
      </dgm:t>
    </dgm:pt>
    <dgm:pt modelId="{E87307B5-C9F8-44BA-B740-DAF676CD4CE5}">
      <dgm:prSet custT="1"/>
      <dgm:spPr/>
      <dgm:t>
        <a:bodyPr/>
        <a:lstStyle/>
        <a:p>
          <a:pPr algn="just" rtl="0"/>
          <a:r>
            <a:rPr lang="lv-LV" sz="1600" dirty="0" smtClean="0"/>
            <a:t>Augstākais bezdarba līmenis izteikti vērojams Latgales novados, savukārt zemākais Rīgas un Vidzemes reģionā</a:t>
          </a:r>
          <a:endParaRPr lang="lv-LV" sz="1600" dirty="0"/>
        </a:p>
      </dgm:t>
    </dgm:pt>
    <dgm:pt modelId="{1DD60C41-D5DC-4935-B118-853FD7D141AE}" type="parTrans" cxnId="{9F61255A-F138-435F-A9A5-037798B686F6}">
      <dgm:prSet/>
      <dgm:spPr/>
      <dgm:t>
        <a:bodyPr/>
        <a:lstStyle/>
        <a:p>
          <a:endParaRPr lang="lv-LV" sz="2400"/>
        </a:p>
      </dgm:t>
    </dgm:pt>
    <dgm:pt modelId="{969BA33E-9805-4FBA-A535-EA4DC30411A7}" type="sibTrans" cxnId="{9F61255A-F138-435F-A9A5-037798B686F6}">
      <dgm:prSet/>
      <dgm:spPr/>
      <dgm:t>
        <a:bodyPr/>
        <a:lstStyle/>
        <a:p>
          <a:endParaRPr lang="lv-LV" sz="2400"/>
        </a:p>
      </dgm:t>
    </dgm:pt>
    <dgm:pt modelId="{DF0FB59C-1CDF-49F7-8F18-61666C202097}" type="pres">
      <dgm:prSet presAssocID="{AAEC29FA-0CA3-46CC-A999-D7BBD645C7BB}" presName="vert0" presStyleCnt="0">
        <dgm:presLayoutVars>
          <dgm:dir/>
          <dgm:animOne val="branch"/>
          <dgm:animLvl val="lvl"/>
        </dgm:presLayoutVars>
      </dgm:prSet>
      <dgm:spPr/>
      <dgm:t>
        <a:bodyPr/>
        <a:lstStyle/>
        <a:p>
          <a:endParaRPr lang="lv-LV"/>
        </a:p>
      </dgm:t>
    </dgm:pt>
    <dgm:pt modelId="{FACD70A5-6980-42E8-8E9D-4BF7FA18FD47}" type="pres">
      <dgm:prSet presAssocID="{8B74082D-86CA-4761-BEA4-A64AD42FE786}" presName="thickLine" presStyleLbl="alignNode1" presStyleIdx="0" presStyleCnt="2"/>
      <dgm:spPr/>
    </dgm:pt>
    <dgm:pt modelId="{4BEEE170-6C2D-4D53-9990-402D347698E1}" type="pres">
      <dgm:prSet presAssocID="{8B74082D-86CA-4761-BEA4-A64AD42FE786}" presName="horz1" presStyleCnt="0"/>
      <dgm:spPr/>
    </dgm:pt>
    <dgm:pt modelId="{B22D6666-6B43-49CD-A256-9C2549F74021}" type="pres">
      <dgm:prSet presAssocID="{8B74082D-86CA-4761-BEA4-A64AD42FE786}" presName="tx1" presStyleLbl="revTx" presStyleIdx="0" presStyleCnt="2"/>
      <dgm:spPr/>
      <dgm:t>
        <a:bodyPr/>
        <a:lstStyle/>
        <a:p>
          <a:endParaRPr lang="lv-LV"/>
        </a:p>
      </dgm:t>
    </dgm:pt>
    <dgm:pt modelId="{3B6280E9-5F83-44A3-9FE2-4400A9EB3AE9}" type="pres">
      <dgm:prSet presAssocID="{8B74082D-86CA-4761-BEA4-A64AD42FE786}" presName="vert1" presStyleCnt="0"/>
      <dgm:spPr/>
    </dgm:pt>
    <dgm:pt modelId="{21052B33-3C2A-41A9-86AF-E2FD87E9B4CC}" type="pres">
      <dgm:prSet presAssocID="{E87307B5-C9F8-44BA-B740-DAF676CD4CE5}" presName="thickLine" presStyleLbl="alignNode1" presStyleIdx="1" presStyleCnt="2"/>
      <dgm:spPr/>
    </dgm:pt>
    <dgm:pt modelId="{CB118EC5-2857-41FE-9EC5-328BA32179A6}" type="pres">
      <dgm:prSet presAssocID="{E87307B5-C9F8-44BA-B740-DAF676CD4CE5}" presName="horz1" presStyleCnt="0"/>
      <dgm:spPr/>
    </dgm:pt>
    <dgm:pt modelId="{86F8A1C3-52E3-41B3-A5B4-E1F65F2F97ED}" type="pres">
      <dgm:prSet presAssocID="{E87307B5-C9F8-44BA-B740-DAF676CD4CE5}" presName="tx1" presStyleLbl="revTx" presStyleIdx="1" presStyleCnt="2"/>
      <dgm:spPr/>
      <dgm:t>
        <a:bodyPr/>
        <a:lstStyle/>
        <a:p>
          <a:endParaRPr lang="lv-LV"/>
        </a:p>
      </dgm:t>
    </dgm:pt>
    <dgm:pt modelId="{1A3332B0-AFE8-4D8F-B12C-E6214090D254}" type="pres">
      <dgm:prSet presAssocID="{E87307B5-C9F8-44BA-B740-DAF676CD4CE5}" presName="vert1" presStyleCnt="0"/>
      <dgm:spPr/>
    </dgm:pt>
  </dgm:ptLst>
  <dgm:cxnLst>
    <dgm:cxn modelId="{9F61255A-F138-435F-A9A5-037798B686F6}" srcId="{AAEC29FA-0CA3-46CC-A999-D7BBD645C7BB}" destId="{E87307B5-C9F8-44BA-B740-DAF676CD4CE5}" srcOrd="1" destOrd="0" parTransId="{1DD60C41-D5DC-4935-B118-853FD7D141AE}" sibTransId="{969BA33E-9805-4FBA-A535-EA4DC30411A7}"/>
    <dgm:cxn modelId="{3085BC34-F963-464B-A19D-8840D0AE0060}" type="presOf" srcId="{E87307B5-C9F8-44BA-B740-DAF676CD4CE5}" destId="{86F8A1C3-52E3-41B3-A5B4-E1F65F2F97ED}" srcOrd="0" destOrd="0" presId="urn:microsoft.com/office/officeart/2008/layout/LinedList"/>
    <dgm:cxn modelId="{3E774EDA-4A07-4B08-B8CD-01F23EB159EB}" type="presOf" srcId="{AAEC29FA-0CA3-46CC-A999-D7BBD645C7BB}" destId="{DF0FB59C-1CDF-49F7-8F18-61666C202097}" srcOrd="0" destOrd="0" presId="urn:microsoft.com/office/officeart/2008/layout/LinedList"/>
    <dgm:cxn modelId="{681B9B44-EC28-4895-9F28-CE9043D7813A}" type="presOf" srcId="{8B74082D-86CA-4761-BEA4-A64AD42FE786}" destId="{B22D6666-6B43-49CD-A256-9C2549F74021}" srcOrd="0" destOrd="0" presId="urn:microsoft.com/office/officeart/2008/layout/LinedList"/>
    <dgm:cxn modelId="{36146616-4E7E-432A-AE4A-17E28ED32EA6}" srcId="{AAEC29FA-0CA3-46CC-A999-D7BBD645C7BB}" destId="{8B74082D-86CA-4761-BEA4-A64AD42FE786}" srcOrd="0" destOrd="0" parTransId="{9220F68D-34EF-4619-888D-24C039865B56}" sibTransId="{AA5B2667-F95A-4A62-B0D7-69798AC72AD8}"/>
    <dgm:cxn modelId="{8FB2F016-6A92-4CF3-8228-13A3EB07F8A7}" type="presParOf" srcId="{DF0FB59C-1CDF-49F7-8F18-61666C202097}" destId="{FACD70A5-6980-42E8-8E9D-4BF7FA18FD47}" srcOrd="0" destOrd="0" presId="urn:microsoft.com/office/officeart/2008/layout/LinedList"/>
    <dgm:cxn modelId="{9920116E-DD75-47C2-906E-C9EA64057FD6}" type="presParOf" srcId="{DF0FB59C-1CDF-49F7-8F18-61666C202097}" destId="{4BEEE170-6C2D-4D53-9990-402D347698E1}" srcOrd="1" destOrd="0" presId="urn:microsoft.com/office/officeart/2008/layout/LinedList"/>
    <dgm:cxn modelId="{8AEA35AB-DC74-45B7-8C6B-1C28056BDF01}" type="presParOf" srcId="{4BEEE170-6C2D-4D53-9990-402D347698E1}" destId="{B22D6666-6B43-49CD-A256-9C2549F74021}" srcOrd="0" destOrd="0" presId="urn:microsoft.com/office/officeart/2008/layout/LinedList"/>
    <dgm:cxn modelId="{614B4E54-DD9A-41D4-B93A-8DC0966B8CE3}" type="presParOf" srcId="{4BEEE170-6C2D-4D53-9990-402D347698E1}" destId="{3B6280E9-5F83-44A3-9FE2-4400A9EB3AE9}" srcOrd="1" destOrd="0" presId="urn:microsoft.com/office/officeart/2008/layout/LinedList"/>
    <dgm:cxn modelId="{9C5A61E0-2B87-4904-93A5-041074302102}" type="presParOf" srcId="{DF0FB59C-1CDF-49F7-8F18-61666C202097}" destId="{21052B33-3C2A-41A9-86AF-E2FD87E9B4CC}" srcOrd="2" destOrd="0" presId="urn:microsoft.com/office/officeart/2008/layout/LinedList"/>
    <dgm:cxn modelId="{A2D38C5D-B7AF-4774-8A49-40B9DDEF68FB}" type="presParOf" srcId="{DF0FB59C-1CDF-49F7-8F18-61666C202097}" destId="{CB118EC5-2857-41FE-9EC5-328BA32179A6}" srcOrd="3" destOrd="0" presId="urn:microsoft.com/office/officeart/2008/layout/LinedList"/>
    <dgm:cxn modelId="{C5331852-6918-4783-BEF0-D4C4304F812A}" type="presParOf" srcId="{CB118EC5-2857-41FE-9EC5-328BA32179A6}" destId="{86F8A1C3-52E3-41B3-A5B4-E1F65F2F97ED}" srcOrd="0" destOrd="0" presId="urn:microsoft.com/office/officeart/2008/layout/LinedList"/>
    <dgm:cxn modelId="{C2C69A5D-0785-43FA-93DF-A828E2C0FECB}" type="presParOf" srcId="{CB118EC5-2857-41FE-9EC5-328BA32179A6}" destId="{1A3332B0-AFE8-4D8F-B12C-E6214090D25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02FE43-03BF-40DA-9A91-BC4E5341A072}" type="doc">
      <dgm:prSet loTypeId="urn:microsoft.com/office/officeart/2008/layout/LinedList" loCatId="list" qsTypeId="urn:microsoft.com/office/officeart/2005/8/quickstyle/simple1" qsCatId="simple" csTypeId="urn:microsoft.com/office/officeart/2005/8/colors/accent3_4" csCatId="accent3" phldr="1"/>
      <dgm:spPr/>
      <dgm:t>
        <a:bodyPr/>
        <a:lstStyle/>
        <a:p>
          <a:endParaRPr lang="lv-LV"/>
        </a:p>
      </dgm:t>
    </dgm:pt>
    <dgm:pt modelId="{F6285F1D-CD77-4D94-996F-B0D047F0FE93}">
      <dgm:prSet custT="1"/>
      <dgm:spPr/>
      <dgm:t>
        <a:bodyPr/>
        <a:lstStyle/>
        <a:p>
          <a:pPr rtl="0">
            <a:spcAft>
              <a:spcPct val="35000"/>
            </a:spcAft>
          </a:pPr>
          <a:r>
            <a:rPr lang="lv-LV" sz="1400" b="1" dirty="0" smtClean="0">
              <a:latin typeface="+mn-lt"/>
            </a:rPr>
            <a:t>Brīvās darba vietas reģistrēšana</a:t>
          </a:r>
        </a:p>
        <a:p>
          <a:pPr>
            <a:spcAft>
              <a:spcPts val="0"/>
            </a:spcAft>
          </a:pPr>
          <a:r>
            <a:rPr lang="lv-LV" sz="1400" dirty="0" smtClean="0">
              <a:solidFill>
                <a:srgbClr val="000000"/>
              </a:solidFill>
              <a:latin typeface="+mn-lt"/>
              <a:cs typeface="Arial" panose="020B0604020202020204" pitchFamily="34" charset="0"/>
            </a:rPr>
            <a:t>Vakanču pieteikšana  filiālēs </a:t>
          </a:r>
        </a:p>
        <a:p>
          <a:pPr>
            <a:spcAft>
              <a:spcPts val="0"/>
            </a:spcAft>
          </a:pPr>
          <a:r>
            <a:rPr lang="lv-LV" sz="1400" dirty="0" smtClean="0">
              <a:solidFill>
                <a:srgbClr val="000000"/>
              </a:solidFill>
              <a:latin typeface="+mn-lt"/>
              <a:cs typeface="Arial" panose="020B0604020202020204" pitchFamily="34" charset="0"/>
            </a:rPr>
            <a:t>Vakanču reģistrēšana «CV un vakanču» portālā </a:t>
          </a:r>
          <a:r>
            <a:rPr lang="lv-LV" sz="1400" dirty="0" smtClean="0">
              <a:solidFill>
                <a:srgbClr val="000000"/>
              </a:solidFill>
              <a:latin typeface="+mn-lt"/>
              <a:cs typeface="Arial" panose="020B0604020202020204" pitchFamily="34" charset="0"/>
              <a:hlinkClick xmlns:r="http://schemas.openxmlformats.org/officeDocument/2006/relationships" r:id="rId1"/>
            </a:rPr>
            <a:t>https://cvvp.nva.gov.lv</a:t>
          </a:r>
          <a:endParaRPr lang="lv-LV" sz="1400" dirty="0" smtClean="0">
            <a:solidFill>
              <a:srgbClr val="000000"/>
            </a:solidFill>
            <a:latin typeface="+mn-lt"/>
            <a:cs typeface="Arial" panose="020B0604020202020204" pitchFamily="34" charset="0"/>
          </a:endParaRPr>
        </a:p>
        <a:p>
          <a:pPr>
            <a:spcAft>
              <a:spcPts val="0"/>
            </a:spcAft>
          </a:pPr>
          <a:r>
            <a:rPr lang="lv-LV" sz="1400" dirty="0" smtClean="0">
              <a:solidFill>
                <a:srgbClr val="000000"/>
              </a:solidFill>
              <a:latin typeface="+mn-lt"/>
              <a:cs typeface="Arial" panose="020B0604020202020204" pitchFamily="34" charset="0"/>
            </a:rPr>
            <a:t>Darbinieku piesaiste izmantojot EURES mobilitātes aktivitātes </a:t>
          </a:r>
          <a:r>
            <a:rPr lang="lv-LV" sz="1400" dirty="0" smtClean="0">
              <a:solidFill>
                <a:srgbClr val="000000"/>
              </a:solidFill>
              <a:latin typeface="+mn-lt"/>
              <a:cs typeface="Arial" panose="020B0604020202020204" pitchFamily="34" charset="0"/>
              <a:hlinkClick xmlns:r="http://schemas.openxmlformats.org/officeDocument/2006/relationships" r:id="rId2"/>
            </a:rPr>
            <a:t>https://ec.europa.eu/eures</a:t>
          </a:r>
          <a:endParaRPr lang="lv-LV" sz="1400" dirty="0" smtClean="0">
            <a:solidFill>
              <a:srgbClr val="000000"/>
            </a:solidFill>
            <a:latin typeface="+mn-lt"/>
            <a:cs typeface="Arial" panose="020B0604020202020204" pitchFamily="34" charset="0"/>
          </a:endParaRPr>
        </a:p>
        <a:p>
          <a:pPr>
            <a:spcAft>
              <a:spcPts val="0"/>
            </a:spcAft>
          </a:pPr>
          <a:endParaRPr lang="lv-LV" sz="1400" b="1" dirty="0" smtClean="0">
            <a:latin typeface="+mn-lt"/>
          </a:endParaRPr>
        </a:p>
        <a:p>
          <a:pPr>
            <a:spcAft>
              <a:spcPts val="0"/>
            </a:spcAft>
          </a:pPr>
          <a:r>
            <a:rPr lang="lv-LV" sz="1400" b="1" dirty="0" smtClean="0">
              <a:latin typeface="+mn-lt"/>
            </a:rPr>
            <a:t>Piemērotu pretendentu atlase</a:t>
          </a:r>
        </a:p>
        <a:p>
          <a:pPr>
            <a:spcAft>
              <a:spcPts val="0"/>
            </a:spcAft>
          </a:pPr>
          <a:r>
            <a:rPr lang="lv-LV" sz="1400" dirty="0" smtClean="0">
              <a:solidFill>
                <a:srgbClr val="000000"/>
              </a:solidFill>
              <a:latin typeface="+mn-lt"/>
              <a:cs typeface="Arial" panose="020B0604020202020204" pitchFamily="34" charset="0"/>
            </a:rPr>
            <a:t>Piemērotu kandidātu atlases atbilstoši darba devēja vajadzībām no NVA datu bāzes</a:t>
          </a:r>
        </a:p>
        <a:p>
          <a:pPr>
            <a:spcAft>
              <a:spcPts val="0"/>
            </a:spcAft>
          </a:pPr>
          <a:r>
            <a:rPr lang="lv-LV" sz="1400" dirty="0" smtClean="0">
              <a:solidFill>
                <a:srgbClr val="000000"/>
              </a:solidFill>
              <a:latin typeface="+mn-lt"/>
              <a:cs typeface="Arial" panose="020B0604020202020204" pitchFamily="34" charset="0"/>
            </a:rPr>
            <a:t>Tikšanas organizēšana, personāla atlase </a:t>
          </a:r>
          <a:endParaRPr lang="lv-LV" sz="1400" dirty="0"/>
        </a:p>
      </dgm:t>
    </dgm:pt>
    <dgm:pt modelId="{6AAF21B4-D7DB-4A15-9A52-B5290A33DB4D}" type="parTrans" cxnId="{164714D7-F393-4834-8411-FBEF78CBA6CB}">
      <dgm:prSet/>
      <dgm:spPr/>
      <dgm:t>
        <a:bodyPr/>
        <a:lstStyle/>
        <a:p>
          <a:endParaRPr lang="lv-LV" sz="5400"/>
        </a:p>
      </dgm:t>
    </dgm:pt>
    <dgm:pt modelId="{60C5676E-8032-4CD6-B337-E17EAF0D8856}" type="sibTrans" cxnId="{164714D7-F393-4834-8411-FBEF78CBA6CB}">
      <dgm:prSet/>
      <dgm:spPr/>
      <dgm:t>
        <a:bodyPr/>
        <a:lstStyle/>
        <a:p>
          <a:endParaRPr lang="lv-LV" sz="5400"/>
        </a:p>
      </dgm:t>
    </dgm:pt>
    <dgm:pt modelId="{8C053B99-9CEC-466B-8B6A-0AB64968518A}" type="pres">
      <dgm:prSet presAssocID="{D402FE43-03BF-40DA-9A91-BC4E5341A072}" presName="vert0" presStyleCnt="0">
        <dgm:presLayoutVars>
          <dgm:dir/>
          <dgm:animOne val="branch"/>
          <dgm:animLvl val="lvl"/>
        </dgm:presLayoutVars>
      </dgm:prSet>
      <dgm:spPr/>
      <dgm:t>
        <a:bodyPr/>
        <a:lstStyle/>
        <a:p>
          <a:endParaRPr lang="lv-LV"/>
        </a:p>
      </dgm:t>
    </dgm:pt>
    <dgm:pt modelId="{2613AEAA-DBBE-4B92-BDE3-32633530EE80}" type="pres">
      <dgm:prSet presAssocID="{F6285F1D-CD77-4D94-996F-B0D047F0FE93}" presName="thickLine" presStyleLbl="alignNode1" presStyleIdx="0" presStyleCnt="1"/>
      <dgm:spPr/>
    </dgm:pt>
    <dgm:pt modelId="{C625E877-2225-4A53-9073-8D4DA2E6887C}" type="pres">
      <dgm:prSet presAssocID="{F6285F1D-CD77-4D94-996F-B0D047F0FE93}" presName="horz1" presStyleCnt="0"/>
      <dgm:spPr/>
    </dgm:pt>
    <dgm:pt modelId="{C7C1754E-63B7-4C80-A1E4-ED92429CE328}" type="pres">
      <dgm:prSet presAssocID="{F6285F1D-CD77-4D94-996F-B0D047F0FE93}" presName="tx1" presStyleLbl="revTx" presStyleIdx="0" presStyleCnt="1" custLinFactNeighborY="-45520"/>
      <dgm:spPr/>
      <dgm:t>
        <a:bodyPr/>
        <a:lstStyle/>
        <a:p>
          <a:endParaRPr lang="lv-LV"/>
        </a:p>
      </dgm:t>
    </dgm:pt>
    <dgm:pt modelId="{2C849C2F-A66A-4A63-BD50-409A68010255}" type="pres">
      <dgm:prSet presAssocID="{F6285F1D-CD77-4D94-996F-B0D047F0FE93}" presName="vert1" presStyleCnt="0"/>
      <dgm:spPr/>
    </dgm:pt>
  </dgm:ptLst>
  <dgm:cxnLst>
    <dgm:cxn modelId="{164714D7-F393-4834-8411-FBEF78CBA6CB}" srcId="{D402FE43-03BF-40DA-9A91-BC4E5341A072}" destId="{F6285F1D-CD77-4D94-996F-B0D047F0FE93}" srcOrd="0" destOrd="0" parTransId="{6AAF21B4-D7DB-4A15-9A52-B5290A33DB4D}" sibTransId="{60C5676E-8032-4CD6-B337-E17EAF0D8856}"/>
    <dgm:cxn modelId="{66FFF4BB-C326-4AE4-BC43-9E0896E9A77B}" type="presOf" srcId="{D402FE43-03BF-40DA-9A91-BC4E5341A072}" destId="{8C053B99-9CEC-466B-8B6A-0AB64968518A}" srcOrd="0" destOrd="0" presId="urn:microsoft.com/office/officeart/2008/layout/LinedList"/>
    <dgm:cxn modelId="{A0E52183-C964-486B-A51A-930B2B1DF5D2}" type="presOf" srcId="{F6285F1D-CD77-4D94-996F-B0D047F0FE93}" destId="{C7C1754E-63B7-4C80-A1E4-ED92429CE328}" srcOrd="0" destOrd="0" presId="urn:microsoft.com/office/officeart/2008/layout/LinedList"/>
    <dgm:cxn modelId="{9DAC0252-4387-4C66-8086-AF0AA7191086}" type="presParOf" srcId="{8C053B99-9CEC-466B-8B6A-0AB64968518A}" destId="{2613AEAA-DBBE-4B92-BDE3-32633530EE80}" srcOrd="0" destOrd="0" presId="urn:microsoft.com/office/officeart/2008/layout/LinedList"/>
    <dgm:cxn modelId="{0420DB34-A756-45D7-BA43-D55DBFB2BC82}" type="presParOf" srcId="{8C053B99-9CEC-466B-8B6A-0AB64968518A}" destId="{C625E877-2225-4A53-9073-8D4DA2E6887C}" srcOrd="1" destOrd="0" presId="urn:microsoft.com/office/officeart/2008/layout/LinedList"/>
    <dgm:cxn modelId="{9B091A6C-C05D-42D5-A81C-0488C49434D2}" type="presParOf" srcId="{C625E877-2225-4A53-9073-8D4DA2E6887C}" destId="{C7C1754E-63B7-4C80-A1E4-ED92429CE328}" srcOrd="0" destOrd="0" presId="urn:microsoft.com/office/officeart/2008/layout/LinedList"/>
    <dgm:cxn modelId="{222632AE-2E3C-4DA1-B5DF-70DA9D23BC79}" type="presParOf" srcId="{C625E877-2225-4A53-9073-8D4DA2E6887C}" destId="{2C849C2F-A66A-4A63-BD50-409A6801025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F758FC-4738-4757-8251-74B64E16E89D}" type="doc">
      <dgm:prSet loTypeId="urn:microsoft.com/office/officeart/2008/layout/LinedList" loCatId="list" qsTypeId="urn:microsoft.com/office/officeart/2005/8/quickstyle/simple1" qsCatId="simple" csTypeId="urn:microsoft.com/office/officeart/2005/8/colors/accent3_4" csCatId="accent3" phldr="1"/>
      <dgm:spPr/>
      <dgm:t>
        <a:bodyPr/>
        <a:lstStyle/>
        <a:p>
          <a:endParaRPr lang="lv-LV"/>
        </a:p>
      </dgm:t>
    </dgm:pt>
    <dgm:pt modelId="{B596566C-B06F-4523-B8E4-E494B0C7CA2A}">
      <dgm:prSet custT="1"/>
      <dgm:spPr/>
      <dgm:t>
        <a:bodyPr/>
        <a:lstStyle/>
        <a:p>
          <a:pPr algn="just" rtl="0"/>
          <a:r>
            <a:rPr lang="lv-LV" sz="1600" b="0" i="0" strike="noStrike" dirty="0" smtClean="0">
              <a:solidFill>
                <a:schemeClr val="tx1"/>
              </a:solidFill>
              <a:effectLst/>
            </a:rPr>
            <a:t>Lielākais pasākumos iesaistīto skaits ir Latgales reģionā, īpaši tas vērojams nodarbinātības pasākumos – Algotie pagaidu sabiedriskie darbi un pasākumos noteiktām personu grupām.</a:t>
          </a:r>
          <a:endParaRPr lang="lv-LV" sz="1400" b="0" i="0" strike="noStrike" dirty="0">
            <a:solidFill>
              <a:schemeClr val="tx1"/>
            </a:solidFill>
            <a:effectLst/>
          </a:endParaRPr>
        </a:p>
      </dgm:t>
    </dgm:pt>
    <dgm:pt modelId="{0A42F03B-173D-49D2-B12C-456EDDC35C7C}" type="parTrans" cxnId="{8994E6FE-383D-4C50-8E6E-F5522F8C123F}">
      <dgm:prSet/>
      <dgm:spPr/>
      <dgm:t>
        <a:bodyPr/>
        <a:lstStyle/>
        <a:p>
          <a:endParaRPr lang="lv-LV" sz="1600" strike="sngStrike">
            <a:solidFill>
              <a:srgbClr val="FF0000"/>
            </a:solidFill>
            <a:effectLst/>
          </a:endParaRPr>
        </a:p>
      </dgm:t>
    </dgm:pt>
    <dgm:pt modelId="{53B93387-33EC-4909-ACBB-F7A2EE94AF8F}" type="sibTrans" cxnId="{8994E6FE-383D-4C50-8E6E-F5522F8C123F}">
      <dgm:prSet/>
      <dgm:spPr/>
      <dgm:t>
        <a:bodyPr/>
        <a:lstStyle/>
        <a:p>
          <a:endParaRPr lang="lv-LV" sz="1600" strike="sngStrike">
            <a:solidFill>
              <a:srgbClr val="FF0000"/>
            </a:solidFill>
            <a:effectLst/>
          </a:endParaRPr>
        </a:p>
      </dgm:t>
    </dgm:pt>
    <dgm:pt modelId="{4A80539C-4130-418A-9266-C0369ECFDFDB}" type="pres">
      <dgm:prSet presAssocID="{00F758FC-4738-4757-8251-74B64E16E89D}" presName="vert0" presStyleCnt="0">
        <dgm:presLayoutVars>
          <dgm:dir/>
          <dgm:animOne val="branch"/>
          <dgm:animLvl val="lvl"/>
        </dgm:presLayoutVars>
      </dgm:prSet>
      <dgm:spPr/>
      <dgm:t>
        <a:bodyPr/>
        <a:lstStyle/>
        <a:p>
          <a:endParaRPr lang="lv-LV"/>
        </a:p>
      </dgm:t>
    </dgm:pt>
    <dgm:pt modelId="{E69CE31D-73DD-48AF-8F3A-1F6C6F0B4814}" type="pres">
      <dgm:prSet presAssocID="{B596566C-B06F-4523-B8E4-E494B0C7CA2A}" presName="thickLine" presStyleLbl="alignNode1" presStyleIdx="0" presStyleCnt="1"/>
      <dgm:spPr/>
    </dgm:pt>
    <dgm:pt modelId="{D60109CE-5EEC-47FD-A631-BDC5B628428F}" type="pres">
      <dgm:prSet presAssocID="{B596566C-B06F-4523-B8E4-E494B0C7CA2A}" presName="horz1" presStyleCnt="0"/>
      <dgm:spPr/>
    </dgm:pt>
    <dgm:pt modelId="{8F81CDAA-3FA6-4589-82EA-722C6738BF29}" type="pres">
      <dgm:prSet presAssocID="{B596566C-B06F-4523-B8E4-E494B0C7CA2A}" presName="tx1" presStyleLbl="revTx" presStyleIdx="0" presStyleCnt="1"/>
      <dgm:spPr/>
      <dgm:t>
        <a:bodyPr/>
        <a:lstStyle/>
        <a:p>
          <a:endParaRPr lang="lv-LV"/>
        </a:p>
      </dgm:t>
    </dgm:pt>
    <dgm:pt modelId="{08D8484A-EA03-4765-9978-4AFB2772F0B4}" type="pres">
      <dgm:prSet presAssocID="{B596566C-B06F-4523-B8E4-E494B0C7CA2A}" presName="vert1" presStyleCnt="0"/>
      <dgm:spPr/>
    </dgm:pt>
  </dgm:ptLst>
  <dgm:cxnLst>
    <dgm:cxn modelId="{BC9B1BAE-AC7C-4FA7-90D1-1DA01CF4F217}" type="presOf" srcId="{B596566C-B06F-4523-B8E4-E494B0C7CA2A}" destId="{8F81CDAA-3FA6-4589-82EA-722C6738BF29}" srcOrd="0" destOrd="0" presId="urn:microsoft.com/office/officeart/2008/layout/LinedList"/>
    <dgm:cxn modelId="{8994E6FE-383D-4C50-8E6E-F5522F8C123F}" srcId="{00F758FC-4738-4757-8251-74B64E16E89D}" destId="{B596566C-B06F-4523-B8E4-E494B0C7CA2A}" srcOrd="0" destOrd="0" parTransId="{0A42F03B-173D-49D2-B12C-456EDDC35C7C}" sibTransId="{53B93387-33EC-4909-ACBB-F7A2EE94AF8F}"/>
    <dgm:cxn modelId="{FEF4F1D8-6351-4784-A013-9336E8ECA7ED}" type="presOf" srcId="{00F758FC-4738-4757-8251-74B64E16E89D}" destId="{4A80539C-4130-418A-9266-C0369ECFDFDB}" srcOrd="0" destOrd="0" presId="urn:microsoft.com/office/officeart/2008/layout/LinedList"/>
    <dgm:cxn modelId="{F595EEBC-9648-438D-A3F4-2DA25E9C4426}" type="presParOf" srcId="{4A80539C-4130-418A-9266-C0369ECFDFDB}" destId="{E69CE31D-73DD-48AF-8F3A-1F6C6F0B4814}" srcOrd="0" destOrd="0" presId="urn:microsoft.com/office/officeart/2008/layout/LinedList"/>
    <dgm:cxn modelId="{4D485683-DBC3-4D0D-993D-C38675EEBC0F}" type="presParOf" srcId="{4A80539C-4130-418A-9266-C0369ECFDFDB}" destId="{D60109CE-5EEC-47FD-A631-BDC5B628428F}" srcOrd="1" destOrd="0" presId="urn:microsoft.com/office/officeart/2008/layout/LinedList"/>
    <dgm:cxn modelId="{28D3E6BF-0580-4D39-8941-4DDDF804C48A}" type="presParOf" srcId="{D60109CE-5EEC-47FD-A631-BDC5B628428F}" destId="{8F81CDAA-3FA6-4589-82EA-722C6738BF29}" srcOrd="0" destOrd="0" presId="urn:microsoft.com/office/officeart/2008/layout/LinedList"/>
    <dgm:cxn modelId="{E60EB4B9-81FA-412C-87A8-9892A9D23EED}" type="presParOf" srcId="{D60109CE-5EEC-47FD-A631-BDC5B628428F}" destId="{08D8484A-EA03-4765-9978-4AFB2772F0B4}"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ED58BD-3970-492B-A755-C8393B6E745C}" type="doc">
      <dgm:prSet loTypeId="urn:microsoft.com/office/officeart/2008/layout/LinedList" loCatId="list" qsTypeId="urn:microsoft.com/office/officeart/2005/8/quickstyle/simple1" qsCatId="simple" csTypeId="urn:microsoft.com/office/officeart/2005/8/colors/accent3_4" csCatId="accent3" phldr="1"/>
      <dgm:spPr/>
      <dgm:t>
        <a:bodyPr/>
        <a:lstStyle/>
        <a:p>
          <a:endParaRPr lang="lv-LV"/>
        </a:p>
      </dgm:t>
    </dgm:pt>
    <dgm:pt modelId="{F846788A-5852-485E-A6C4-A77D5540D878}">
      <dgm:prSet custT="1"/>
      <dgm:spPr/>
      <dgm:t>
        <a:bodyPr/>
        <a:lstStyle/>
        <a:p>
          <a:pPr algn="just" rtl="0"/>
          <a:r>
            <a:rPr lang="lv-LV" sz="1200" dirty="0" smtClean="0"/>
            <a:t>*Pabeiguši dalību periodā no 01.01.2015. līdz 31.12.2015. un iekārtojušies darbā pirmo 6 mēnešu laikā pēc pasākuma pabeigšanas (līdz 30.06.2016.)</a:t>
          </a:r>
          <a:endParaRPr lang="lv-LV" sz="1200" dirty="0"/>
        </a:p>
      </dgm:t>
    </dgm:pt>
    <dgm:pt modelId="{EDBDB351-19C2-4888-B93C-A1D70EDF6FFB}" type="parTrans" cxnId="{4BFF820F-36A0-487C-9BEF-8A41DB690793}">
      <dgm:prSet/>
      <dgm:spPr/>
      <dgm:t>
        <a:bodyPr/>
        <a:lstStyle/>
        <a:p>
          <a:endParaRPr lang="lv-LV" sz="1200"/>
        </a:p>
      </dgm:t>
    </dgm:pt>
    <dgm:pt modelId="{0D17ED62-391D-4461-9DA2-49A603728D23}" type="sibTrans" cxnId="{4BFF820F-36A0-487C-9BEF-8A41DB690793}">
      <dgm:prSet/>
      <dgm:spPr/>
      <dgm:t>
        <a:bodyPr/>
        <a:lstStyle/>
        <a:p>
          <a:endParaRPr lang="lv-LV" sz="1200"/>
        </a:p>
      </dgm:t>
    </dgm:pt>
    <dgm:pt modelId="{39DD61BB-939A-44C7-83EE-0CBE8608B13C}">
      <dgm:prSet custT="1"/>
      <dgm:spPr/>
      <dgm:t>
        <a:bodyPr/>
        <a:lstStyle/>
        <a:p>
          <a:pPr rtl="0"/>
          <a:r>
            <a:rPr lang="lv-LV" sz="1200" dirty="0" smtClean="0"/>
            <a:t>** iekļauti arī darba meklētāji								</a:t>
          </a:r>
          <a:endParaRPr lang="lv-LV" sz="1200" dirty="0"/>
        </a:p>
      </dgm:t>
    </dgm:pt>
    <dgm:pt modelId="{54FBE4B3-A42C-4FAB-A852-FF389F377745}" type="parTrans" cxnId="{77C24D2D-8668-4C33-8222-6EC2AD801636}">
      <dgm:prSet/>
      <dgm:spPr/>
      <dgm:t>
        <a:bodyPr/>
        <a:lstStyle/>
        <a:p>
          <a:endParaRPr lang="lv-LV" sz="1200"/>
        </a:p>
      </dgm:t>
    </dgm:pt>
    <dgm:pt modelId="{6BD03510-3085-4670-B64A-5C0AAC6C2492}" type="sibTrans" cxnId="{77C24D2D-8668-4C33-8222-6EC2AD801636}">
      <dgm:prSet/>
      <dgm:spPr/>
      <dgm:t>
        <a:bodyPr/>
        <a:lstStyle/>
        <a:p>
          <a:endParaRPr lang="lv-LV" sz="1200"/>
        </a:p>
      </dgm:t>
    </dgm:pt>
    <dgm:pt modelId="{E5F742E9-2BA6-4FE6-8C4F-A0E26CA9587D}" type="pres">
      <dgm:prSet presAssocID="{3DED58BD-3970-492B-A755-C8393B6E745C}" presName="vert0" presStyleCnt="0">
        <dgm:presLayoutVars>
          <dgm:dir/>
          <dgm:animOne val="branch"/>
          <dgm:animLvl val="lvl"/>
        </dgm:presLayoutVars>
      </dgm:prSet>
      <dgm:spPr/>
      <dgm:t>
        <a:bodyPr/>
        <a:lstStyle/>
        <a:p>
          <a:endParaRPr lang="lv-LV"/>
        </a:p>
      </dgm:t>
    </dgm:pt>
    <dgm:pt modelId="{5F9477C7-079F-486F-A8FC-2DE5C7180042}" type="pres">
      <dgm:prSet presAssocID="{F846788A-5852-485E-A6C4-A77D5540D878}" presName="thickLine" presStyleLbl="alignNode1" presStyleIdx="0" presStyleCnt="2" custLinFactNeighborX="2382" custLinFactNeighborY="-41196"/>
      <dgm:spPr/>
    </dgm:pt>
    <dgm:pt modelId="{3891CD99-863E-40E4-814C-9FE5860B8ADC}" type="pres">
      <dgm:prSet presAssocID="{F846788A-5852-485E-A6C4-A77D5540D878}" presName="horz1" presStyleCnt="0"/>
      <dgm:spPr/>
    </dgm:pt>
    <dgm:pt modelId="{0F654C77-9BBC-4378-A35A-B29E952996CD}" type="pres">
      <dgm:prSet presAssocID="{F846788A-5852-485E-A6C4-A77D5540D878}" presName="tx1" presStyleLbl="revTx" presStyleIdx="0" presStyleCnt="2"/>
      <dgm:spPr/>
      <dgm:t>
        <a:bodyPr/>
        <a:lstStyle/>
        <a:p>
          <a:endParaRPr lang="lv-LV"/>
        </a:p>
      </dgm:t>
    </dgm:pt>
    <dgm:pt modelId="{9EA6D171-0132-4EA3-9FED-53395A1FC1AF}" type="pres">
      <dgm:prSet presAssocID="{F846788A-5852-485E-A6C4-A77D5540D878}" presName="vert1" presStyleCnt="0"/>
      <dgm:spPr/>
    </dgm:pt>
    <dgm:pt modelId="{2479ACCB-80D5-4DAA-B562-F6BF15AA1F96}" type="pres">
      <dgm:prSet presAssocID="{39DD61BB-939A-44C7-83EE-0CBE8608B13C}" presName="thickLine" presStyleLbl="alignNode1" presStyleIdx="1" presStyleCnt="2"/>
      <dgm:spPr/>
    </dgm:pt>
    <dgm:pt modelId="{48D4ECBF-CC56-42EA-8DE5-59202D5CC078}" type="pres">
      <dgm:prSet presAssocID="{39DD61BB-939A-44C7-83EE-0CBE8608B13C}" presName="horz1" presStyleCnt="0"/>
      <dgm:spPr/>
    </dgm:pt>
    <dgm:pt modelId="{74EB7B56-B077-4D90-B26C-00AFB49C0695}" type="pres">
      <dgm:prSet presAssocID="{39DD61BB-939A-44C7-83EE-0CBE8608B13C}" presName="tx1" presStyleLbl="revTx" presStyleIdx="1" presStyleCnt="2"/>
      <dgm:spPr/>
      <dgm:t>
        <a:bodyPr/>
        <a:lstStyle/>
        <a:p>
          <a:endParaRPr lang="lv-LV"/>
        </a:p>
      </dgm:t>
    </dgm:pt>
    <dgm:pt modelId="{2AC9D74B-B290-4362-AC53-3D04671F468F}" type="pres">
      <dgm:prSet presAssocID="{39DD61BB-939A-44C7-83EE-0CBE8608B13C}" presName="vert1" presStyleCnt="0"/>
      <dgm:spPr/>
    </dgm:pt>
  </dgm:ptLst>
  <dgm:cxnLst>
    <dgm:cxn modelId="{0F19D780-A435-4B51-8F7C-77DDBD2DEC46}" type="presOf" srcId="{3DED58BD-3970-492B-A755-C8393B6E745C}" destId="{E5F742E9-2BA6-4FE6-8C4F-A0E26CA9587D}" srcOrd="0" destOrd="0" presId="urn:microsoft.com/office/officeart/2008/layout/LinedList"/>
    <dgm:cxn modelId="{8EC0FE8B-39B8-4749-9FBB-74AC4F111E68}" type="presOf" srcId="{F846788A-5852-485E-A6C4-A77D5540D878}" destId="{0F654C77-9BBC-4378-A35A-B29E952996CD}" srcOrd="0" destOrd="0" presId="urn:microsoft.com/office/officeart/2008/layout/LinedList"/>
    <dgm:cxn modelId="{77C24D2D-8668-4C33-8222-6EC2AD801636}" srcId="{3DED58BD-3970-492B-A755-C8393B6E745C}" destId="{39DD61BB-939A-44C7-83EE-0CBE8608B13C}" srcOrd="1" destOrd="0" parTransId="{54FBE4B3-A42C-4FAB-A852-FF389F377745}" sibTransId="{6BD03510-3085-4670-B64A-5C0AAC6C2492}"/>
    <dgm:cxn modelId="{4BFF820F-36A0-487C-9BEF-8A41DB690793}" srcId="{3DED58BD-3970-492B-A755-C8393B6E745C}" destId="{F846788A-5852-485E-A6C4-A77D5540D878}" srcOrd="0" destOrd="0" parTransId="{EDBDB351-19C2-4888-B93C-A1D70EDF6FFB}" sibTransId="{0D17ED62-391D-4461-9DA2-49A603728D23}"/>
    <dgm:cxn modelId="{AC1C0058-1255-46FC-9411-B15D332EF007}" type="presOf" srcId="{39DD61BB-939A-44C7-83EE-0CBE8608B13C}" destId="{74EB7B56-B077-4D90-B26C-00AFB49C0695}" srcOrd="0" destOrd="0" presId="urn:microsoft.com/office/officeart/2008/layout/LinedList"/>
    <dgm:cxn modelId="{4342304B-449B-4316-AFF4-18BA1DCE9D16}" type="presParOf" srcId="{E5F742E9-2BA6-4FE6-8C4F-A0E26CA9587D}" destId="{5F9477C7-079F-486F-A8FC-2DE5C7180042}" srcOrd="0" destOrd="0" presId="urn:microsoft.com/office/officeart/2008/layout/LinedList"/>
    <dgm:cxn modelId="{5F6E3CC6-1753-4A99-9A34-7E0602280F94}" type="presParOf" srcId="{E5F742E9-2BA6-4FE6-8C4F-A0E26CA9587D}" destId="{3891CD99-863E-40E4-814C-9FE5860B8ADC}" srcOrd="1" destOrd="0" presId="urn:microsoft.com/office/officeart/2008/layout/LinedList"/>
    <dgm:cxn modelId="{FFA56074-4DE4-40E4-A3A8-2FEC0B62BA7B}" type="presParOf" srcId="{3891CD99-863E-40E4-814C-9FE5860B8ADC}" destId="{0F654C77-9BBC-4378-A35A-B29E952996CD}" srcOrd="0" destOrd="0" presId="urn:microsoft.com/office/officeart/2008/layout/LinedList"/>
    <dgm:cxn modelId="{7EE9798B-0450-4701-85BB-19F886B472C9}" type="presParOf" srcId="{3891CD99-863E-40E4-814C-9FE5860B8ADC}" destId="{9EA6D171-0132-4EA3-9FED-53395A1FC1AF}" srcOrd="1" destOrd="0" presId="urn:microsoft.com/office/officeart/2008/layout/LinedList"/>
    <dgm:cxn modelId="{9677A98F-73BA-4CAF-9167-A7DB86A582FE}" type="presParOf" srcId="{E5F742E9-2BA6-4FE6-8C4F-A0E26CA9587D}" destId="{2479ACCB-80D5-4DAA-B562-F6BF15AA1F96}" srcOrd="2" destOrd="0" presId="urn:microsoft.com/office/officeart/2008/layout/LinedList"/>
    <dgm:cxn modelId="{3A898791-62DD-424A-AB35-C03FD385A49A}" type="presParOf" srcId="{E5F742E9-2BA6-4FE6-8C4F-A0E26CA9587D}" destId="{48D4ECBF-CC56-42EA-8DE5-59202D5CC078}" srcOrd="3" destOrd="0" presId="urn:microsoft.com/office/officeart/2008/layout/LinedList"/>
    <dgm:cxn modelId="{AC60BE54-3B44-4520-8379-29DF9B7C501E}" type="presParOf" srcId="{48D4ECBF-CC56-42EA-8DE5-59202D5CC078}" destId="{74EB7B56-B077-4D90-B26C-00AFB49C0695}" srcOrd="0" destOrd="0" presId="urn:microsoft.com/office/officeart/2008/layout/LinedList"/>
    <dgm:cxn modelId="{9FC5D813-B6AE-40F7-9413-FA06BD0066B0}" type="presParOf" srcId="{48D4ECBF-CC56-42EA-8DE5-59202D5CC078}" destId="{2AC9D74B-B290-4362-AC53-3D04671F468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4A55FD-278B-4944-808A-437352256C79}"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lv-LV"/>
        </a:p>
      </dgm:t>
    </dgm:pt>
    <dgm:pt modelId="{FC9E09BB-9815-4320-A06B-C7194511DDB3}">
      <dgm:prSet custT="1"/>
      <dgm:spPr/>
      <dgm:t>
        <a:bodyPr/>
        <a:lstStyle/>
        <a:p>
          <a:pPr algn="just" rtl="0"/>
          <a:r>
            <a:rPr lang="lv-LV" sz="1400" dirty="0" smtClean="0">
              <a:latin typeface="+mn-lt"/>
              <a:ea typeface="Verdana" pitchFamily="34" charset="0"/>
              <a:cs typeface="Verdana" pitchFamily="34" charset="0"/>
            </a:rPr>
            <a:t>No 2013.-2016.gada septembrim pasākumu izmantojusi 671 persona, no tām 628 jeb 94% transporta izdevumu atlīdzībai. </a:t>
          </a:r>
          <a:r>
            <a:rPr lang="lv-LV" sz="1400" b="1" dirty="0" smtClean="0">
              <a:latin typeface="+mn-lt"/>
              <a:ea typeface="Verdana" pitchFamily="34" charset="0"/>
              <a:cs typeface="Verdana" pitchFamily="34" charset="0"/>
            </a:rPr>
            <a:t>Mobilitāti vairāk izmanto Latgales reģionā (36%) </a:t>
          </a:r>
          <a:r>
            <a:rPr lang="lv-LV" sz="1400" dirty="0" smtClean="0">
              <a:latin typeface="+mn-lt"/>
              <a:ea typeface="Verdana" pitchFamily="34" charset="0"/>
              <a:cs typeface="Verdana" pitchFamily="34" charset="0"/>
            </a:rPr>
            <a:t>– galvenokārt Rēzeknē un Ludzā ar darba vietas adresi lielākoties Rēzeknē un Daugavpilī (Rēzeknes gaļas kombināts, izmitināšanas un ēdināšanas uzņēmumi). Pasākumā vairāk iesaistās personas no 40-54 gadiem, kā ari gados jaunāki  vecuma grupā no 25-29 gadi.</a:t>
          </a:r>
          <a:endParaRPr lang="lv-LV" sz="1400" dirty="0">
            <a:latin typeface="+mn-lt"/>
            <a:ea typeface="Verdana" pitchFamily="34" charset="0"/>
            <a:cs typeface="Verdana" pitchFamily="34" charset="0"/>
          </a:endParaRPr>
        </a:p>
      </dgm:t>
    </dgm:pt>
    <dgm:pt modelId="{7FB08490-B1EE-4B9C-8B16-D9C006C28BAC}" type="parTrans" cxnId="{8130471B-9EEF-499C-A247-92F643D94184}">
      <dgm:prSet/>
      <dgm:spPr/>
      <dgm:t>
        <a:bodyPr/>
        <a:lstStyle/>
        <a:p>
          <a:pPr algn="just"/>
          <a:endParaRPr lang="lv-LV" sz="1200">
            <a:latin typeface="+mn-lt"/>
            <a:ea typeface="Verdana" pitchFamily="34" charset="0"/>
            <a:cs typeface="Verdana" pitchFamily="34" charset="0"/>
          </a:endParaRPr>
        </a:p>
      </dgm:t>
    </dgm:pt>
    <dgm:pt modelId="{F2C3A4F2-374D-482B-99F8-B0BBE7A725D1}" type="sibTrans" cxnId="{8130471B-9EEF-499C-A247-92F643D94184}">
      <dgm:prSet/>
      <dgm:spPr/>
      <dgm:t>
        <a:bodyPr/>
        <a:lstStyle/>
        <a:p>
          <a:pPr algn="just"/>
          <a:endParaRPr lang="lv-LV" sz="1200">
            <a:latin typeface="+mn-lt"/>
            <a:ea typeface="Verdana" pitchFamily="34" charset="0"/>
            <a:cs typeface="Verdana" pitchFamily="34" charset="0"/>
          </a:endParaRPr>
        </a:p>
      </dgm:t>
    </dgm:pt>
    <dgm:pt modelId="{B9C1EBA4-46F4-4EB9-A8A7-6889A052079B}" type="pres">
      <dgm:prSet presAssocID="{E44A55FD-278B-4944-808A-437352256C79}" presName="vert0" presStyleCnt="0">
        <dgm:presLayoutVars>
          <dgm:dir/>
          <dgm:animOne val="branch"/>
          <dgm:animLvl val="lvl"/>
        </dgm:presLayoutVars>
      </dgm:prSet>
      <dgm:spPr/>
      <dgm:t>
        <a:bodyPr/>
        <a:lstStyle/>
        <a:p>
          <a:endParaRPr lang="lv-LV"/>
        </a:p>
      </dgm:t>
    </dgm:pt>
    <dgm:pt modelId="{E7B5FFC7-B7DD-4CE2-BCD9-917DE6E8EFD4}" type="pres">
      <dgm:prSet presAssocID="{FC9E09BB-9815-4320-A06B-C7194511DDB3}" presName="thickLine" presStyleLbl="alignNode1" presStyleIdx="0" presStyleCnt="1">
        <dgm:style>
          <a:lnRef idx="2">
            <a:schemeClr val="accent3">
              <a:shade val="50000"/>
            </a:schemeClr>
          </a:lnRef>
          <a:fillRef idx="1">
            <a:schemeClr val="accent3"/>
          </a:fillRef>
          <a:effectRef idx="0">
            <a:schemeClr val="accent3"/>
          </a:effectRef>
          <a:fontRef idx="minor">
            <a:schemeClr val="lt1"/>
          </a:fontRef>
        </dgm:style>
      </dgm:prSet>
      <dgm:spPr/>
    </dgm:pt>
    <dgm:pt modelId="{5674DA79-55D1-4C7A-95F3-1B18B26203A8}" type="pres">
      <dgm:prSet presAssocID="{FC9E09BB-9815-4320-A06B-C7194511DDB3}" presName="horz1" presStyleCnt="0"/>
      <dgm:spPr/>
    </dgm:pt>
    <dgm:pt modelId="{7F797A8A-E0F4-43C7-8584-450C5CC58650}" type="pres">
      <dgm:prSet presAssocID="{FC9E09BB-9815-4320-A06B-C7194511DDB3}" presName="tx1" presStyleLbl="revTx" presStyleIdx="0" presStyleCnt="1"/>
      <dgm:spPr/>
      <dgm:t>
        <a:bodyPr/>
        <a:lstStyle/>
        <a:p>
          <a:endParaRPr lang="lv-LV"/>
        </a:p>
      </dgm:t>
    </dgm:pt>
    <dgm:pt modelId="{A47E735A-444E-45A4-B35D-AF20B310D471}" type="pres">
      <dgm:prSet presAssocID="{FC9E09BB-9815-4320-A06B-C7194511DDB3}" presName="vert1" presStyleCnt="0"/>
      <dgm:spPr/>
    </dgm:pt>
  </dgm:ptLst>
  <dgm:cxnLst>
    <dgm:cxn modelId="{4CF2F8C9-0B7B-4CAD-A527-3EB3493CDAAE}" type="presOf" srcId="{E44A55FD-278B-4944-808A-437352256C79}" destId="{B9C1EBA4-46F4-4EB9-A8A7-6889A052079B}" srcOrd="0" destOrd="0" presId="urn:microsoft.com/office/officeart/2008/layout/LinedList"/>
    <dgm:cxn modelId="{8130471B-9EEF-499C-A247-92F643D94184}" srcId="{E44A55FD-278B-4944-808A-437352256C79}" destId="{FC9E09BB-9815-4320-A06B-C7194511DDB3}" srcOrd="0" destOrd="0" parTransId="{7FB08490-B1EE-4B9C-8B16-D9C006C28BAC}" sibTransId="{F2C3A4F2-374D-482B-99F8-B0BBE7A725D1}"/>
    <dgm:cxn modelId="{C7A567F0-1B5A-413E-BFBE-886A9605B335}" type="presOf" srcId="{FC9E09BB-9815-4320-A06B-C7194511DDB3}" destId="{7F797A8A-E0F4-43C7-8584-450C5CC58650}" srcOrd="0" destOrd="0" presId="urn:microsoft.com/office/officeart/2008/layout/LinedList"/>
    <dgm:cxn modelId="{211AAEB9-C590-4996-95E3-A3D81D388BB4}" type="presParOf" srcId="{B9C1EBA4-46F4-4EB9-A8A7-6889A052079B}" destId="{E7B5FFC7-B7DD-4CE2-BCD9-917DE6E8EFD4}" srcOrd="0" destOrd="0" presId="urn:microsoft.com/office/officeart/2008/layout/LinedList"/>
    <dgm:cxn modelId="{D3E8DD98-EF42-45B5-B1D7-874E15DFED46}" type="presParOf" srcId="{B9C1EBA4-46F4-4EB9-A8A7-6889A052079B}" destId="{5674DA79-55D1-4C7A-95F3-1B18B26203A8}" srcOrd="1" destOrd="0" presId="urn:microsoft.com/office/officeart/2008/layout/LinedList"/>
    <dgm:cxn modelId="{8749DADF-7F6D-4586-B0B9-B1375AF63B96}" type="presParOf" srcId="{5674DA79-55D1-4C7A-95F3-1B18B26203A8}" destId="{7F797A8A-E0F4-43C7-8584-450C5CC58650}" srcOrd="0" destOrd="0" presId="urn:microsoft.com/office/officeart/2008/layout/LinedList"/>
    <dgm:cxn modelId="{8AB25FD2-CD58-428D-B7C1-00540C9FD328}" type="presParOf" srcId="{5674DA79-55D1-4C7A-95F3-1B18B26203A8}" destId="{A47E735A-444E-45A4-B35D-AF20B310D47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D7D170-3E51-4EF1-87F6-52C67FB576B1}" type="doc">
      <dgm:prSet loTypeId="urn:microsoft.com/office/officeart/2005/8/layout/hList7" loCatId="list" qsTypeId="urn:microsoft.com/office/officeart/2005/8/quickstyle/simple1" qsCatId="simple" csTypeId="urn:microsoft.com/office/officeart/2005/8/colors/colorful3" csCatId="colorful" phldr="1"/>
      <dgm:spPr/>
      <dgm:t>
        <a:bodyPr/>
        <a:lstStyle/>
        <a:p>
          <a:endParaRPr lang="lv-LV"/>
        </a:p>
      </dgm:t>
    </dgm:pt>
    <dgm:pt modelId="{D2C1159A-59CB-48E2-BC0F-9573E961F2EA}">
      <dgm:prSet custT="1"/>
      <dgm:spPr/>
      <dgm:t>
        <a:bodyPr/>
        <a:lstStyle/>
        <a:p>
          <a:pPr rtl="0"/>
          <a:endParaRPr lang="lv-LV" sz="1400" b="1" dirty="0" smtClean="0">
            <a:solidFill>
              <a:schemeClr val="accent6">
                <a:lumMod val="50000"/>
              </a:schemeClr>
            </a:solidFill>
            <a:latin typeface="Times New Roman" panose="02020603050405020304" pitchFamily="18" charset="0"/>
            <a:ea typeface="Verdana" pitchFamily="34" charset="0"/>
            <a:cs typeface="Times New Roman" panose="02020603050405020304" pitchFamily="18" charset="0"/>
          </a:endParaRPr>
        </a:p>
        <a:p>
          <a:pPr rtl="0"/>
          <a:r>
            <a:rPr lang="lv-LV" sz="1400" b="1" dirty="0" smtClean="0">
              <a:solidFill>
                <a:schemeClr val="accent6">
                  <a:lumMod val="50000"/>
                </a:schemeClr>
              </a:solidFill>
              <a:latin typeface="Times New Roman" panose="02020603050405020304" pitchFamily="18" charset="0"/>
              <a:ea typeface="Verdana" pitchFamily="34" charset="0"/>
              <a:cs typeface="Times New Roman" panose="02020603050405020304" pitchFamily="18" charset="0"/>
            </a:rPr>
            <a:t>Mērķis: </a:t>
          </a:r>
          <a:r>
            <a:rPr lang="lv-LV" sz="1400" b="1" dirty="0" smtClean="0">
              <a:solidFill>
                <a:schemeClr val="accent3">
                  <a:lumMod val="50000"/>
                </a:schemeClr>
              </a:solidFill>
              <a:latin typeface="Times New Roman" panose="02020603050405020304" pitchFamily="18" charset="0"/>
              <a:ea typeface="Verdana" pitchFamily="34" charset="0"/>
              <a:cs typeface="Times New Roman" panose="02020603050405020304" pitchFamily="18" charset="0"/>
            </a:rPr>
            <a:t>Atbalsts reģionālajai mobilitātei </a:t>
          </a:r>
          <a:r>
            <a:rPr lang="lv-LV" sz="1400" dirty="0" smtClean="0">
              <a:latin typeface="Times New Roman" panose="02020603050405020304" pitchFamily="18" charset="0"/>
              <a:ea typeface="Verdana" pitchFamily="34" charset="0"/>
              <a:cs typeface="Times New Roman" panose="02020603050405020304" pitchFamily="18" charset="0"/>
            </a:rPr>
            <a:t>aktīvo nodarbinātības pasākumu ietvaros paredz </a:t>
          </a:r>
          <a:r>
            <a:rPr lang="lv-LV" sz="1400" b="1" dirty="0" smtClean="0">
              <a:solidFill>
                <a:schemeClr val="accent3">
                  <a:lumMod val="50000"/>
                </a:schemeClr>
              </a:solidFill>
              <a:latin typeface="Times New Roman" panose="02020603050405020304" pitchFamily="18" charset="0"/>
              <a:ea typeface="Verdana" pitchFamily="34" charset="0"/>
              <a:cs typeface="Times New Roman" panose="02020603050405020304" pitchFamily="18" charset="0"/>
            </a:rPr>
            <a:t>nodrošināt</a:t>
          </a:r>
          <a:r>
            <a:rPr lang="lv-LV" sz="1400" dirty="0" smtClean="0">
              <a:latin typeface="Times New Roman" panose="02020603050405020304" pitchFamily="18" charset="0"/>
              <a:ea typeface="Verdana" pitchFamily="34" charset="0"/>
              <a:cs typeface="Times New Roman" panose="02020603050405020304" pitchFamily="18" charset="0"/>
            </a:rPr>
            <a:t> </a:t>
          </a:r>
          <a:r>
            <a:rPr lang="lv-LV" sz="1400" b="1" dirty="0" smtClean="0">
              <a:solidFill>
                <a:schemeClr val="accent3">
                  <a:lumMod val="50000"/>
                </a:schemeClr>
              </a:solidFill>
              <a:latin typeface="Times New Roman" panose="02020603050405020304" pitchFamily="18" charset="0"/>
              <a:ea typeface="Verdana" pitchFamily="34" charset="0"/>
              <a:cs typeface="Times New Roman" panose="02020603050405020304" pitchFamily="18" charset="0"/>
            </a:rPr>
            <a:t>finanšu atlīdzību </a:t>
          </a:r>
          <a:r>
            <a:rPr lang="lv-LV" sz="1400" dirty="0" smtClean="0">
              <a:latin typeface="Times New Roman" panose="02020603050405020304" pitchFamily="18" charset="0"/>
              <a:ea typeface="Verdana" pitchFamily="34" charset="0"/>
              <a:cs typeface="Times New Roman" panose="02020603050405020304" pitchFamily="18" charset="0"/>
            </a:rPr>
            <a:t>bezdarbniekiem, lai segtu transporta izdevumus braucieniem no deklarētās dzīvesvietas uz darba vai apmācību vietu un atpakaļ un kompensētu izdevumus par dzīvojamās telpas īri vai dzīvošanu dienesta viesnīcā</a:t>
          </a:r>
          <a:r>
            <a:rPr lang="lv-LV" sz="1400" b="1" dirty="0" smtClean="0">
              <a:solidFill>
                <a:schemeClr val="accent3">
                  <a:lumMod val="50000"/>
                </a:schemeClr>
              </a:solidFill>
              <a:latin typeface="Times New Roman" panose="02020603050405020304" pitchFamily="18" charset="0"/>
              <a:ea typeface="Verdana" pitchFamily="34" charset="0"/>
              <a:cs typeface="Times New Roman" panose="02020603050405020304" pitchFamily="18" charset="0"/>
            </a:rPr>
            <a:t>, ja bezdarbnieks piedalās aktīvajos nodarbinātības pasākumos.</a:t>
          </a:r>
          <a:endParaRPr lang="lv-LV" sz="1400" b="1" dirty="0">
            <a:solidFill>
              <a:schemeClr val="accent3">
                <a:lumMod val="50000"/>
              </a:schemeClr>
            </a:solidFill>
            <a:latin typeface="Times New Roman" panose="02020603050405020304" pitchFamily="18" charset="0"/>
            <a:ea typeface="Verdana" pitchFamily="34" charset="0"/>
            <a:cs typeface="Times New Roman" panose="02020603050405020304" pitchFamily="18" charset="0"/>
          </a:endParaRPr>
        </a:p>
      </dgm:t>
    </dgm:pt>
    <dgm:pt modelId="{33296B3E-DA38-403F-B412-6F783DD11E81}" type="parTrans" cxnId="{0CD2C928-180A-4162-A67E-056B79BC7F52}">
      <dgm:prSet/>
      <dgm:spPr/>
      <dgm:t>
        <a:bodyPr/>
        <a:lstStyle/>
        <a:p>
          <a:endParaRPr lang="lv-LV" sz="1200">
            <a:latin typeface="Times New Roman" panose="02020603050405020304" pitchFamily="18" charset="0"/>
            <a:ea typeface="Verdana" pitchFamily="34" charset="0"/>
            <a:cs typeface="Times New Roman" panose="02020603050405020304" pitchFamily="18" charset="0"/>
          </a:endParaRPr>
        </a:p>
      </dgm:t>
    </dgm:pt>
    <dgm:pt modelId="{5A3E78FB-7022-468A-AE28-7606E9987B97}" type="sibTrans" cxnId="{0CD2C928-180A-4162-A67E-056B79BC7F52}">
      <dgm:prSet/>
      <dgm:spPr/>
      <dgm:t>
        <a:bodyPr/>
        <a:lstStyle/>
        <a:p>
          <a:endParaRPr lang="lv-LV" sz="1200">
            <a:latin typeface="Times New Roman" panose="02020603050405020304" pitchFamily="18" charset="0"/>
            <a:ea typeface="Verdana" pitchFamily="34" charset="0"/>
            <a:cs typeface="Times New Roman" panose="02020603050405020304" pitchFamily="18" charset="0"/>
          </a:endParaRPr>
        </a:p>
      </dgm:t>
    </dgm:pt>
    <dgm:pt modelId="{44DCBB12-18DE-4665-B532-C3BC2C1ED236}">
      <dgm:prSet custT="1"/>
      <dgm:spPr/>
      <dgm:t>
        <a:bodyPr/>
        <a:lstStyle/>
        <a:p>
          <a:pPr rtl="0"/>
          <a:r>
            <a:rPr lang="lv-LV" sz="1600" b="1" dirty="0" smtClean="0">
              <a:solidFill>
                <a:schemeClr val="accent5">
                  <a:lumMod val="50000"/>
                </a:schemeClr>
              </a:solidFill>
              <a:latin typeface="Times New Roman" panose="02020603050405020304" pitchFamily="18" charset="0"/>
              <a:ea typeface="Verdana" pitchFamily="34" charset="0"/>
              <a:cs typeface="Times New Roman" panose="02020603050405020304" pitchFamily="18" charset="0"/>
            </a:rPr>
            <a:t>Apmācību vieta atrodas vismaz 20 km attālumā no deklarētās dzīvesvietas,</a:t>
          </a:r>
          <a:r>
            <a:rPr lang="lv-LV" sz="1600" dirty="0" smtClean="0">
              <a:latin typeface="Times New Roman" panose="02020603050405020304" pitchFamily="18" charset="0"/>
              <a:ea typeface="Verdana" pitchFamily="34" charset="0"/>
              <a:cs typeface="Times New Roman" panose="02020603050405020304" pitchFamily="18" charset="0"/>
            </a:rPr>
            <a:t> un bezdarbnieka norādītajā dzīvesvietā ir deklarēts vismaz sešus mēnešus vai šajā laikā ir mainījis deklarēto dzīvesvietu, un gan jaunā, gan iepriekšējā dzīvesvieta atrodas vienas pašvaldības administratīvajā teritorijā.</a:t>
          </a:r>
          <a:endParaRPr lang="lv-LV" sz="1600" dirty="0">
            <a:latin typeface="Times New Roman" panose="02020603050405020304" pitchFamily="18" charset="0"/>
            <a:ea typeface="Verdana" pitchFamily="34" charset="0"/>
            <a:cs typeface="Times New Roman" panose="02020603050405020304" pitchFamily="18" charset="0"/>
          </a:endParaRPr>
        </a:p>
      </dgm:t>
    </dgm:pt>
    <dgm:pt modelId="{18B7E3DA-E980-4BAF-9A3C-EDFA38449DD2}" type="parTrans" cxnId="{03EA4948-6813-411B-80DA-142DECDC7AA9}">
      <dgm:prSet/>
      <dgm:spPr/>
      <dgm:t>
        <a:bodyPr/>
        <a:lstStyle/>
        <a:p>
          <a:endParaRPr lang="lv-LV" sz="1200">
            <a:latin typeface="Times New Roman" panose="02020603050405020304" pitchFamily="18" charset="0"/>
            <a:ea typeface="Verdana" pitchFamily="34" charset="0"/>
            <a:cs typeface="Times New Roman" panose="02020603050405020304" pitchFamily="18" charset="0"/>
          </a:endParaRPr>
        </a:p>
      </dgm:t>
    </dgm:pt>
    <dgm:pt modelId="{6583B76C-DD7B-409D-AAD9-68BD7DB17713}" type="sibTrans" cxnId="{03EA4948-6813-411B-80DA-142DECDC7AA9}">
      <dgm:prSet/>
      <dgm:spPr/>
      <dgm:t>
        <a:bodyPr/>
        <a:lstStyle/>
        <a:p>
          <a:endParaRPr lang="lv-LV" sz="1200">
            <a:latin typeface="Times New Roman" panose="02020603050405020304" pitchFamily="18" charset="0"/>
            <a:ea typeface="Verdana" pitchFamily="34" charset="0"/>
            <a:cs typeface="Times New Roman" panose="02020603050405020304" pitchFamily="18" charset="0"/>
          </a:endParaRPr>
        </a:p>
      </dgm:t>
    </dgm:pt>
    <dgm:pt modelId="{48D47446-BED2-4501-BDCA-5416D64F2C05}">
      <dgm:prSet custT="1"/>
      <dgm:spPr/>
      <dgm:t>
        <a:bodyPr/>
        <a:lstStyle/>
        <a:p>
          <a:pPr rtl="0"/>
          <a:r>
            <a:rPr lang="lv-LV" sz="1600" b="0" dirty="0" smtClean="0">
              <a:latin typeface="Times New Roman" panose="02020603050405020304" pitchFamily="18" charset="0"/>
              <a:ea typeface="Verdana" pitchFamily="34" charset="0"/>
              <a:cs typeface="Times New Roman" panose="02020603050405020304" pitchFamily="18" charset="0"/>
            </a:rPr>
            <a:t>Pasākumu īsteno no:</a:t>
          </a:r>
          <a:endParaRPr lang="lv-LV" sz="1600" b="0" dirty="0">
            <a:latin typeface="Times New Roman" panose="02020603050405020304" pitchFamily="18" charset="0"/>
            <a:ea typeface="Verdana" pitchFamily="34" charset="0"/>
            <a:cs typeface="Times New Roman" panose="02020603050405020304" pitchFamily="18" charset="0"/>
          </a:endParaRPr>
        </a:p>
      </dgm:t>
    </dgm:pt>
    <dgm:pt modelId="{C62DE165-9464-450C-ABD0-5C68380A3122}" type="parTrans" cxnId="{23593DAB-69A8-4601-B4A4-354A6BAD8D2F}">
      <dgm:prSet/>
      <dgm:spPr/>
      <dgm:t>
        <a:bodyPr/>
        <a:lstStyle/>
        <a:p>
          <a:endParaRPr lang="lv-LV" sz="1200">
            <a:latin typeface="Times New Roman" panose="02020603050405020304" pitchFamily="18" charset="0"/>
            <a:ea typeface="Verdana" pitchFamily="34" charset="0"/>
            <a:cs typeface="Times New Roman" panose="02020603050405020304" pitchFamily="18" charset="0"/>
          </a:endParaRPr>
        </a:p>
      </dgm:t>
    </dgm:pt>
    <dgm:pt modelId="{5735B3C2-5B71-4625-8F05-4B5E1C2A198F}" type="sibTrans" cxnId="{23593DAB-69A8-4601-B4A4-354A6BAD8D2F}">
      <dgm:prSet/>
      <dgm:spPr/>
      <dgm:t>
        <a:bodyPr/>
        <a:lstStyle/>
        <a:p>
          <a:endParaRPr lang="lv-LV" sz="1200">
            <a:latin typeface="Times New Roman" panose="02020603050405020304" pitchFamily="18" charset="0"/>
            <a:ea typeface="Verdana" pitchFamily="34" charset="0"/>
            <a:cs typeface="Times New Roman" panose="02020603050405020304" pitchFamily="18" charset="0"/>
          </a:endParaRPr>
        </a:p>
      </dgm:t>
    </dgm:pt>
    <dgm:pt modelId="{CF30436F-1FD0-40D2-9C88-0F7F5A3D680B}">
      <dgm:prSet custT="1"/>
      <dgm:spPr/>
      <dgm:t>
        <a:bodyPr/>
        <a:lstStyle/>
        <a:p>
          <a:pPr rtl="0"/>
          <a:r>
            <a:rPr lang="lv-LV" sz="1600" b="0" dirty="0" smtClean="0">
              <a:solidFill>
                <a:schemeClr val="bg1"/>
              </a:solidFill>
              <a:latin typeface="Times New Roman" panose="02020603050405020304" pitchFamily="18" charset="0"/>
              <a:ea typeface="Verdana" pitchFamily="34" charset="0"/>
              <a:cs typeface="Times New Roman" panose="02020603050405020304" pitchFamily="18" charset="0"/>
            </a:rPr>
            <a:t>ESF finansējuma (JG, SDB, ABI);</a:t>
          </a:r>
          <a:endParaRPr lang="lv-LV" sz="1600" b="0" dirty="0">
            <a:solidFill>
              <a:schemeClr val="bg1"/>
            </a:solidFill>
            <a:latin typeface="Times New Roman" panose="02020603050405020304" pitchFamily="18" charset="0"/>
            <a:ea typeface="Verdana" pitchFamily="34" charset="0"/>
            <a:cs typeface="Times New Roman" panose="02020603050405020304" pitchFamily="18" charset="0"/>
          </a:endParaRPr>
        </a:p>
      </dgm:t>
    </dgm:pt>
    <dgm:pt modelId="{22DB1457-7BFA-47EC-8C68-B7B25F659713}" type="parTrans" cxnId="{30F42DF5-E61F-45E7-8CD8-D44E7229950F}">
      <dgm:prSet/>
      <dgm:spPr/>
      <dgm:t>
        <a:bodyPr/>
        <a:lstStyle/>
        <a:p>
          <a:endParaRPr lang="lv-LV" sz="1200">
            <a:latin typeface="Times New Roman" panose="02020603050405020304" pitchFamily="18" charset="0"/>
            <a:ea typeface="Verdana" pitchFamily="34" charset="0"/>
            <a:cs typeface="Times New Roman" panose="02020603050405020304" pitchFamily="18" charset="0"/>
          </a:endParaRPr>
        </a:p>
      </dgm:t>
    </dgm:pt>
    <dgm:pt modelId="{A31790A7-344F-4C35-B289-E0A93B9E2EEF}" type="sibTrans" cxnId="{30F42DF5-E61F-45E7-8CD8-D44E7229950F}">
      <dgm:prSet/>
      <dgm:spPr/>
      <dgm:t>
        <a:bodyPr/>
        <a:lstStyle/>
        <a:p>
          <a:endParaRPr lang="lv-LV" sz="1200">
            <a:latin typeface="Times New Roman" panose="02020603050405020304" pitchFamily="18" charset="0"/>
            <a:ea typeface="Verdana" pitchFamily="34" charset="0"/>
            <a:cs typeface="Times New Roman" panose="02020603050405020304" pitchFamily="18" charset="0"/>
          </a:endParaRPr>
        </a:p>
      </dgm:t>
    </dgm:pt>
    <dgm:pt modelId="{B858E74D-959E-42C8-AFCD-556DCC3F464F}">
      <dgm:prSet custT="1"/>
      <dgm:spPr/>
      <dgm:t>
        <a:bodyPr/>
        <a:lstStyle/>
        <a:p>
          <a:pPr rtl="0"/>
          <a:r>
            <a:rPr lang="lv-LV" sz="1600" b="0" dirty="0" smtClean="0">
              <a:solidFill>
                <a:schemeClr val="bg1"/>
              </a:solidFill>
              <a:latin typeface="Times New Roman" panose="02020603050405020304" pitchFamily="18" charset="0"/>
              <a:ea typeface="Verdana" pitchFamily="34" charset="0"/>
              <a:cs typeface="Times New Roman" panose="02020603050405020304" pitchFamily="18" charset="0"/>
            </a:rPr>
            <a:t>Nodarbinātības speciālā budžeta finansējuma.</a:t>
          </a:r>
          <a:endParaRPr lang="lv-LV" sz="1600" b="0" dirty="0">
            <a:solidFill>
              <a:schemeClr val="bg1"/>
            </a:solidFill>
            <a:latin typeface="Times New Roman" panose="02020603050405020304" pitchFamily="18" charset="0"/>
            <a:ea typeface="Verdana" pitchFamily="34" charset="0"/>
            <a:cs typeface="Times New Roman" panose="02020603050405020304" pitchFamily="18" charset="0"/>
          </a:endParaRPr>
        </a:p>
      </dgm:t>
    </dgm:pt>
    <dgm:pt modelId="{37BCA418-4216-468A-9DA1-07069BBCDCAA}" type="parTrans" cxnId="{B185D0CE-DA17-4EBF-91D6-FB11936D5DC4}">
      <dgm:prSet/>
      <dgm:spPr/>
      <dgm:t>
        <a:bodyPr/>
        <a:lstStyle/>
        <a:p>
          <a:endParaRPr lang="lv-LV" sz="1200">
            <a:latin typeface="Times New Roman" panose="02020603050405020304" pitchFamily="18" charset="0"/>
            <a:ea typeface="Verdana" pitchFamily="34" charset="0"/>
            <a:cs typeface="Times New Roman" panose="02020603050405020304" pitchFamily="18" charset="0"/>
          </a:endParaRPr>
        </a:p>
      </dgm:t>
    </dgm:pt>
    <dgm:pt modelId="{2D8C0223-0268-4CEC-B28E-DDD97312B6F3}" type="sibTrans" cxnId="{B185D0CE-DA17-4EBF-91D6-FB11936D5DC4}">
      <dgm:prSet/>
      <dgm:spPr/>
      <dgm:t>
        <a:bodyPr/>
        <a:lstStyle/>
        <a:p>
          <a:endParaRPr lang="lv-LV" sz="1200">
            <a:latin typeface="Times New Roman" panose="02020603050405020304" pitchFamily="18" charset="0"/>
            <a:ea typeface="Verdana" pitchFamily="34" charset="0"/>
            <a:cs typeface="Times New Roman" panose="02020603050405020304" pitchFamily="18" charset="0"/>
          </a:endParaRPr>
        </a:p>
      </dgm:t>
    </dgm:pt>
    <dgm:pt modelId="{93FD75F7-595E-4EFE-926B-758AE7DE5A15}" type="pres">
      <dgm:prSet presAssocID="{D1D7D170-3E51-4EF1-87F6-52C67FB576B1}" presName="Name0" presStyleCnt="0">
        <dgm:presLayoutVars>
          <dgm:dir/>
          <dgm:resizeHandles val="exact"/>
        </dgm:presLayoutVars>
      </dgm:prSet>
      <dgm:spPr/>
      <dgm:t>
        <a:bodyPr/>
        <a:lstStyle/>
        <a:p>
          <a:endParaRPr lang="lv-LV"/>
        </a:p>
      </dgm:t>
    </dgm:pt>
    <dgm:pt modelId="{E98E00EC-3AC7-468F-A986-478F081FD652}" type="pres">
      <dgm:prSet presAssocID="{D1D7D170-3E51-4EF1-87F6-52C67FB576B1}" presName="fgShape" presStyleLbl="fgShp" presStyleIdx="0" presStyleCnt="1" custScaleY="57990" custLinFactNeighborX="-298" custLinFactNeighborY="47304"/>
      <dgm:spPr/>
    </dgm:pt>
    <dgm:pt modelId="{7D72A0E8-A1AB-4298-9726-B0141E51B47C}" type="pres">
      <dgm:prSet presAssocID="{D1D7D170-3E51-4EF1-87F6-52C67FB576B1}" presName="linComp" presStyleCnt="0"/>
      <dgm:spPr/>
    </dgm:pt>
    <dgm:pt modelId="{1B80EE11-3715-4677-B555-1F56A28FC4AB}" type="pres">
      <dgm:prSet presAssocID="{D2C1159A-59CB-48E2-BC0F-9573E961F2EA}" presName="compNode" presStyleCnt="0"/>
      <dgm:spPr/>
    </dgm:pt>
    <dgm:pt modelId="{9B789205-6795-49A3-8685-A0DEA66CF898}" type="pres">
      <dgm:prSet presAssocID="{D2C1159A-59CB-48E2-BC0F-9573E961F2EA}" presName="bkgdShape" presStyleLbl="node1" presStyleIdx="0" presStyleCnt="3"/>
      <dgm:spPr/>
      <dgm:t>
        <a:bodyPr/>
        <a:lstStyle/>
        <a:p>
          <a:endParaRPr lang="lv-LV"/>
        </a:p>
      </dgm:t>
    </dgm:pt>
    <dgm:pt modelId="{537AB52A-45A9-4F45-B44B-270BCE29C190}" type="pres">
      <dgm:prSet presAssocID="{D2C1159A-59CB-48E2-BC0F-9573E961F2EA}" presName="nodeTx" presStyleLbl="node1" presStyleIdx="0" presStyleCnt="3">
        <dgm:presLayoutVars>
          <dgm:bulletEnabled val="1"/>
        </dgm:presLayoutVars>
      </dgm:prSet>
      <dgm:spPr/>
      <dgm:t>
        <a:bodyPr/>
        <a:lstStyle/>
        <a:p>
          <a:endParaRPr lang="lv-LV"/>
        </a:p>
      </dgm:t>
    </dgm:pt>
    <dgm:pt modelId="{DBF2A10D-EA7A-4F09-AEB6-7991D8448E57}" type="pres">
      <dgm:prSet presAssocID="{D2C1159A-59CB-48E2-BC0F-9573E961F2EA}" presName="invisiNode" presStyleLbl="node1" presStyleIdx="0" presStyleCnt="3"/>
      <dgm:spPr/>
    </dgm:pt>
    <dgm:pt modelId="{E0CFCC33-15B4-4518-BBE0-7DE143A6F18B}" type="pres">
      <dgm:prSet presAssocID="{D2C1159A-59CB-48E2-BC0F-9573E961F2EA}" presName="imagNode" presStyleLbl="fgImgPlace1" presStyleIdx="0" presStyleCnt="3" custScaleX="70978" custScaleY="76523" custLinFactNeighborX="-582" custLinFactNeighborY="-10484"/>
      <dgm:spPr>
        <a:blipFill rotWithShape="1">
          <a:blip xmlns:r="http://schemas.openxmlformats.org/officeDocument/2006/relationships" r:embed="rId1"/>
          <a:stretch>
            <a:fillRect/>
          </a:stretch>
        </a:blipFill>
      </dgm:spPr>
      <dgm:t>
        <a:bodyPr/>
        <a:lstStyle/>
        <a:p>
          <a:endParaRPr lang="lv-LV"/>
        </a:p>
      </dgm:t>
    </dgm:pt>
    <dgm:pt modelId="{DBF95968-1538-4E8A-97E5-332C637C7DBA}" type="pres">
      <dgm:prSet presAssocID="{5A3E78FB-7022-468A-AE28-7606E9987B97}" presName="sibTrans" presStyleLbl="sibTrans2D1" presStyleIdx="0" presStyleCnt="0"/>
      <dgm:spPr/>
      <dgm:t>
        <a:bodyPr/>
        <a:lstStyle/>
        <a:p>
          <a:endParaRPr lang="lv-LV"/>
        </a:p>
      </dgm:t>
    </dgm:pt>
    <dgm:pt modelId="{4FF82FD8-1C37-4A9E-8832-200CED12D38A}" type="pres">
      <dgm:prSet presAssocID="{44DCBB12-18DE-4665-B532-C3BC2C1ED236}" presName="compNode" presStyleCnt="0"/>
      <dgm:spPr/>
    </dgm:pt>
    <dgm:pt modelId="{5768D93C-93DE-4668-A630-F7271CD346F0}" type="pres">
      <dgm:prSet presAssocID="{44DCBB12-18DE-4665-B532-C3BC2C1ED236}" presName="bkgdShape" presStyleLbl="node1" presStyleIdx="1" presStyleCnt="3"/>
      <dgm:spPr/>
      <dgm:t>
        <a:bodyPr/>
        <a:lstStyle/>
        <a:p>
          <a:endParaRPr lang="lv-LV"/>
        </a:p>
      </dgm:t>
    </dgm:pt>
    <dgm:pt modelId="{2E4B6A89-F1FA-4716-816D-43D9197AC295}" type="pres">
      <dgm:prSet presAssocID="{44DCBB12-18DE-4665-B532-C3BC2C1ED236}" presName="nodeTx" presStyleLbl="node1" presStyleIdx="1" presStyleCnt="3">
        <dgm:presLayoutVars>
          <dgm:bulletEnabled val="1"/>
        </dgm:presLayoutVars>
      </dgm:prSet>
      <dgm:spPr/>
      <dgm:t>
        <a:bodyPr/>
        <a:lstStyle/>
        <a:p>
          <a:endParaRPr lang="lv-LV"/>
        </a:p>
      </dgm:t>
    </dgm:pt>
    <dgm:pt modelId="{C17BDD73-DA32-4744-8836-EF67FE0BDF10}" type="pres">
      <dgm:prSet presAssocID="{44DCBB12-18DE-4665-B532-C3BC2C1ED236}" presName="invisiNode" presStyleLbl="node1" presStyleIdx="1" presStyleCnt="3"/>
      <dgm:spPr/>
    </dgm:pt>
    <dgm:pt modelId="{300B77FE-E1AD-4E58-B93D-785BDDD071D1}" type="pres">
      <dgm:prSet presAssocID="{44DCBB12-18DE-4665-B532-C3BC2C1ED236}" presName="imagNode" presStyleLbl="fgImgPlace1" presStyleIdx="1" presStyleCnt="3" custScaleX="70978" custScaleY="76523" custLinFactNeighborX="-582" custLinFactNeighborY="-10484"/>
      <dgm:spPr>
        <a:blipFill rotWithShape="1">
          <a:blip xmlns:r="http://schemas.openxmlformats.org/officeDocument/2006/relationships" r:embed="rId2"/>
          <a:stretch>
            <a:fillRect/>
          </a:stretch>
        </a:blipFill>
      </dgm:spPr>
      <dgm:t>
        <a:bodyPr/>
        <a:lstStyle/>
        <a:p>
          <a:endParaRPr lang="lv-LV"/>
        </a:p>
      </dgm:t>
    </dgm:pt>
    <dgm:pt modelId="{379DEBF3-2832-4F3B-8E48-03461E3D6CB4}" type="pres">
      <dgm:prSet presAssocID="{6583B76C-DD7B-409D-AAD9-68BD7DB17713}" presName="sibTrans" presStyleLbl="sibTrans2D1" presStyleIdx="0" presStyleCnt="0"/>
      <dgm:spPr/>
      <dgm:t>
        <a:bodyPr/>
        <a:lstStyle/>
        <a:p>
          <a:endParaRPr lang="lv-LV"/>
        </a:p>
      </dgm:t>
    </dgm:pt>
    <dgm:pt modelId="{E682BF3A-BED5-4EB0-8CE2-F9D6E684E826}" type="pres">
      <dgm:prSet presAssocID="{48D47446-BED2-4501-BDCA-5416D64F2C05}" presName="compNode" presStyleCnt="0"/>
      <dgm:spPr/>
    </dgm:pt>
    <dgm:pt modelId="{8C6ADA70-2A6E-4B81-B78B-FF83E9656260}" type="pres">
      <dgm:prSet presAssocID="{48D47446-BED2-4501-BDCA-5416D64F2C05}" presName="bkgdShape" presStyleLbl="node1" presStyleIdx="2" presStyleCnt="3"/>
      <dgm:spPr/>
      <dgm:t>
        <a:bodyPr/>
        <a:lstStyle/>
        <a:p>
          <a:endParaRPr lang="lv-LV"/>
        </a:p>
      </dgm:t>
    </dgm:pt>
    <dgm:pt modelId="{60A960D1-9EE0-4EDB-9FE2-B5DF6FDD7F1D}" type="pres">
      <dgm:prSet presAssocID="{48D47446-BED2-4501-BDCA-5416D64F2C05}" presName="nodeTx" presStyleLbl="node1" presStyleIdx="2" presStyleCnt="3">
        <dgm:presLayoutVars>
          <dgm:bulletEnabled val="1"/>
        </dgm:presLayoutVars>
      </dgm:prSet>
      <dgm:spPr/>
      <dgm:t>
        <a:bodyPr/>
        <a:lstStyle/>
        <a:p>
          <a:endParaRPr lang="lv-LV"/>
        </a:p>
      </dgm:t>
    </dgm:pt>
    <dgm:pt modelId="{5A5DFA10-BFEE-4EF2-B595-7356EF496AEA}" type="pres">
      <dgm:prSet presAssocID="{48D47446-BED2-4501-BDCA-5416D64F2C05}" presName="invisiNode" presStyleLbl="node1" presStyleIdx="2" presStyleCnt="3"/>
      <dgm:spPr/>
    </dgm:pt>
    <dgm:pt modelId="{921348E0-90A8-479E-B466-FAD08C0FA078}" type="pres">
      <dgm:prSet presAssocID="{48D47446-BED2-4501-BDCA-5416D64F2C05}" presName="imagNode" presStyleLbl="fgImgPlace1" presStyleIdx="2" presStyleCnt="3" custScaleX="70978" custScaleY="76523" custLinFactNeighborX="582" custLinFactNeighborY="-8154"/>
      <dgm:spPr>
        <a:blipFill rotWithShape="1">
          <a:blip xmlns:r="http://schemas.openxmlformats.org/officeDocument/2006/relationships" r:embed="rId3"/>
          <a:stretch>
            <a:fillRect/>
          </a:stretch>
        </a:blipFill>
      </dgm:spPr>
      <dgm:t>
        <a:bodyPr/>
        <a:lstStyle/>
        <a:p>
          <a:endParaRPr lang="lv-LV"/>
        </a:p>
      </dgm:t>
    </dgm:pt>
  </dgm:ptLst>
  <dgm:cxnLst>
    <dgm:cxn modelId="{C5ACDCA9-9011-42D8-80F8-2E8974B59B1E}" type="presOf" srcId="{48D47446-BED2-4501-BDCA-5416D64F2C05}" destId="{60A960D1-9EE0-4EDB-9FE2-B5DF6FDD7F1D}" srcOrd="1" destOrd="0" presId="urn:microsoft.com/office/officeart/2005/8/layout/hList7"/>
    <dgm:cxn modelId="{622619AC-D6A6-429D-9EED-221843785897}" type="presOf" srcId="{CF30436F-1FD0-40D2-9C88-0F7F5A3D680B}" destId="{8C6ADA70-2A6E-4B81-B78B-FF83E9656260}" srcOrd="0" destOrd="1" presId="urn:microsoft.com/office/officeart/2005/8/layout/hList7"/>
    <dgm:cxn modelId="{1BA1ADE4-841E-40F1-B14C-51C6A908B25C}" type="presOf" srcId="{CF30436F-1FD0-40D2-9C88-0F7F5A3D680B}" destId="{60A960D1-9EE0-4EDB-9FE2-B5DF6FDD7F1D}" srcOrd="1" destOrd="1" presId="urn:microsoft.com/office/officeart/2005/8/layout/hList7"/>
    <dgm:cxn modelId="{B8FF7BC3-3F8F-46B5-920C-F626B612BEB1}" type="presOf" srcId="{44DCBB12-18DE-4665-B532-C3BC2C1ED236}" destId="{2E4B6A89-F1FA-4716-816D-43D9197AC295}" srcOrd="1" destOrd="0" presId="urn:microsoft.com/office/officeart/2005/8/layout/hList7"/>
    <dgm:cxn modelId="{30F42DF5-E61F-45E7-8CD8-D44E7229950F}" srcId="{48D47446-BED2-4501-BDCA-5416D64F2C05}" destId="{CF30436F-1FD0-40D2-9C88-0F7F5A3D680B}" srcOrd="0" destOrd="0" parTransId="{22DB1457-7BFA-47EC-8C68-B7B25F659713}" sibTransId="{A31790A7-344F-4C35-B289-E0A93B9E2EEF}"/>
    <dgm:cxn modelId="{03EA4948-6813-411B-80DA-142DECDC7AA9}" srcId="{D1D7D170-3E51-4EF1-87F6-52C67FB576B1}" destId="{44DCBB12-18DE-4665-B532-C3BC2C1ED236}" srcOrd="1" destOrd="0" parTransId="{18B7E3DA-E980-4BAF-9A3C-EDFA38449DD2}" sibTransId="{6583B76C-DD7B-409D-AAD9-68BD7DB17713}"/>
    <dgm:cxn modelId="{CE92F013-417B-4EE7-BD7C-75CD278E1414}" type="presOf" srcId="{B858E74D-959E-42C8-AFCD-556DCC3F464F}" destId="{8C6ADA70-2A6E-4B81-B78B-FF83E9656260}" srcOrd="0" destOrd="2" presId="urn:microsoft.com/office/officeart/2005/8/layout/hList7"/>
    <dgm:cxn modelId="{02111AEE-48E3-4C9C-9518-64F253FE33C4}" type="presOf" srcId="{D1D7D170-3E51-4EF1-87F6-52C67FB576B1}" destId="{93FD75F7-595E-4EFE-926B-758AE7DE5A15}" srcOrd="0" destOrd="0" presId="urn:microsoft.com/office/officeart/2005/8/layout/hList7"/>
    <dgm:cxn modelId="{B185D0CE-DA17-4EBF-91D6-FB11936D5DC4}" srcId="{48D47446-BED2-4501-BDCA-5416D64F2C05}" destId="{B858E74D-959E-42C8-AFCD-556DCC3F464F}" srcOrd="1" destOrd="0" parTransId="{37BCA418-4216-468A-9DA1-07069BBCDCAA}" sibTransId="{2D8C0223-0268-4CEC-B28E-DDD97312B6F3}"/>
    <dgm:cxn modelId="{829D952F-643C-4680-AB5E-F1751FF4C8FC}" type="presOf" srcId="{D2C1159A-59CB-48E2-BC0F-9573E961F2EA}" destId="{537AB52A-45A9-4F45-B44B-270BCE29C190}" srcOrd="1" destOrd="0" presId="urn:microsoft.com/office/officeart/2005/8/layout/hList7"/>
    <dgm:cxn modelId="{6B2EDA13-5C00-4793-A115-77280051A186}" type="presOf" srcId="{D2C1159A-59CB-48E2-BC0F-9573E961F2EA}" destId="{9B789205-6795-49A3-8685-A0DEA66CF898}" srcOrd="0" destOrd="0" presId="urn:microsoft.com/office/officeart/2005/8/layout/hList7"/>
    <dgm:cxn modelId="{65E6761A-A6C9-4274-B326-B1F9D9644820}" type="presOf" srcId="{44DCBB12-18DE-4665-B532-C3BC2C1ED236}" destId="{5768D93C-93DE-4668-A630-F7271CD346F0}" srcOrd="0" destOrd="0" presId="urn:microsoft.com/office/officeart/2005/8/layout/hList7"/>
    <dgm:cxn modelId="{5A13EE22-74A6-43A2-B8F4-7177A9AE2222}" type="presOf" srcId="{48D47446-BED2-4501-BDCA-5416D64F2C05}" destId="{8C6ADA70-2A6E-4B81-B78B-FF83E9656260}" srcOrd="0" destOrd="0" presId="urn:microsoft.com/office/officeart/2005/8/layout/hList7"/>
    <dgm:cxn modelId="{A35EA37E-E45B-4F63-B362-30F71520D1A2}" type="presOf" srcId="{B858E74D-959E-42C8-AFCD-556DCC3F464F}" destId="{60A960D1-9EE0-4EDB-9FE2-B5DF6FDD7F1D}" srcOrd="1" destOrd="2" presId="urn:microsoft.com/office/officeart/2005/8/layout/hList7"/>
    <dgm:cxn modelId="{0CD2C928-180A-4162-A67E-056B79BC7F52}" srcId="{D1D7D170-3E51-4EF1-87F6-52C67FB576B1}" destId="{D2C1159A-59CB-48E2-BC0F-9573E961F2EA}" srcOrd="0" destOrd="0" parTransId="{33296B3E-DA38-403F-B412-6F783DD11E81}" sibTransId="{5A3E78FB-7022-468A-AE28-7606E9987B97}"/>
    <dgm:cxn modelId="{23593DAB-69A8-4601-B4A4-354A6BAD8D2F}" srcId="{D1D7D170-3E51-4EF1-87F6-52C67FB576B1}" destId="{48D47446-BED2-4501-BDCA-5416D64F2C05}" srcOrd="2" destOrd="0" parTransId="{C62DE165-9464-450C-ABD0-5C68380A3122}" sibTransId="{5735B3C2-5B71-4625-8F05-4B5E1C2A198F}"/>
    <dgm:cxn modelId="{03B80F59-0D22-4D7E-8E40-40A025FC7E90}" type="presOf" srcId="{5A3E78FB-7022-468A-AE28-7606E9987B97}" destId="{DBF95968-1538-4E8A-97E5-332C637C7DBA}" srcOrd="0" destOrd="0" presId="urn:microsoft.com/office/officeart/2005/8/layout/hList7"/>
    <dgm:cxn modelId="{57E8C03F-CA7C-4C31-9545-FFA93A4B6C94}" type="presOf" srcId="{6583B76C-DD7B-409D-AAD9-68BD7DB17713}" destId="{379DEBF3-2832-4F3B-8E48-03461E3D6CB4}" srcOrd="0" destOrd="0" presId="urn:microsoft.com/office/officeart/2005/8/layout/hList7"/>
    <dgm:cxn modelId="{043B4B99-81BA-47E0-B330-C7561E029AED}" type="presParOf" srcId="{93FD75F7-595E-4EFE-926B-758AE7DE5A15}" destId="{E98E00EC-3AC7-468F-A986-478F081FD652}" srcOrd="0" destOrd="0" presId="urn:microsoft.com/office/officeart/2005/8/layout/hList7"/>
    <dgm:cxn modelId="{6E8D2990-461F-4ADE-ADCC-401B2378DEBB}" type="presParOf" srcId="{93FD75F7-595E-4EFE-926B-758AE7DE5A15}" destId="{7D72A0E8-A1AB-4298-9726-B0141E51B47C}" srcOrd="1" destOrd="0" presId="urn:microsoft.com/office/officeart/2005/8/layout/hList7"/>
    <dgm:cxn modelId="{614A0B19-9C0E-43A8-8E21-1CB08BDD90D8}" type="presParOf" srcId="{7D72A0E8-A1AB-4298-9726-B0141E51B47C}" destId="{1B80EE11-3715-4677-B555-1F56A28FC4AB}" srcOrd="0" destOrd="0" presId="urn:microsoft.com/office/officeart/2005/8/layout/hList7"/>
    <dgm:cxn modelId="{CA79E0D8-F3BD-479D-960D-69B9EDBEFF37}" type="presParOf" srcId="{1B80EE11-3715-4677-B555-1F56A28FC4AB}" destId="{9B789205-6795-49A3-8685-A0DEA66CF898}" srcOrd="0" destOrd="0" presId="urn:microsoft.com/office/officeart/2005/8/layout/hList7"/>
    <dgm:cxn modelId="{36A5489E-0DE9-4DDF-8F39-A34486FD4C48}" type="presParOf" srcId="{1B80EE11-3715-4677-B555-1F56A28FC4AB}" destId="{537AB52A-45A9-4F45-B44B-270BCE29C190}" srcOrd="1" destOrd="0" presId="urn:microsoft.com/office/officeart/2005/8/layout/hList7"/>
    <dgm:cxn modelId="{730A2501-83C1-4EA4-B8B8-6461150B7DE8}" type="presParOf" srcId="{1B80EE11-3715-4677-B555-1F56A28FC4AB}" destId="{DBF2A10D-EA7A-4F09-AEB6-7991D8448E57}" srcOrd="2" destOrd="0" presId="urn:microsoft.com/office/officeart/2005/8/layout/hList7"/>
    <dgm:cxn modelId="{FB6B70ED-AD8B-405B-AB10-C66BD2348EB8}" type="presParOf" srcId="{1B80EE11-3715-4677-B555-1F56A28FC4AB}" destId="{E0CFCC33-15B4-4518-BBE0-7DE143A6F18B}" srcOrd="3" destOrd="0" presId="urn:microsoft.com/office/officeart/2005/8/layout/hList7"/>
    <dgm:cxn modelId="{9D0F576D-FC46-498D-8ADF-127BA9B92DE7}" type="presParOf" srcId="{7D72A0E8-A1AB-4298-9726-B0141E51B47C}" destId="{DBF95968-1538-4E8A-97E5-332C637C7DBA}" srcOrd="1" destOrd="0" presId="urn:microsoft.com/office/officeart/2005/8/layout/hList7"/>
    <dgm:cxn modelId="{209D61ED-41AD-4814-9FD4-89428C8D1B0E}" type="presParOf" srcId="{7D72A0E8-A1AB-4298-9726-B0141E51B47C}" destId="{4FF82FD8-1C37-4A9E-8832-200CED12D38A}" srcOrd="2" destOrd="0" presId="urn:microsoft.com/office/officeart/2005/8/layout/hList7"/>
    <dgm:cxn modelId="{9033364A-3172-4FE5-87EF-1DEF0C566862}" type="presParOf" srcId="{4FF82FD8-1C37-4A9E-8832-200CED12D38A}" destId="{5768D93C-93DE-4668-A630-F7271CD346F0}" srcOrd="0" destOrd="0" presId="urn:microsoft.com/office/officeart/2005/8/layout/hList7"/>
    <dgm:cxn modelId="{31B2EB95-5B73-4FA9-BD37-7325F9C1CF57}" type="presParOf" srcId="{4FF82FD8-1C37-4A9E-8832-200CED12D38A}" destId="{2E4B6A89-F1FA-4716-816D-43D9197AC295}" srcOrd="1" destOrd="0" presId="urn:microsoft.com/office/officeart/2005/8/layout/hList7"/>
    <dgm:cxn modelId="{41DA1EFB-38A6-46DB-A77B-EF865D2A5573}" type="presParOf" srcId="{4FF82FD8-1C37-4A9E-8832-200CED12D38A}" destId="{C17BDD73-DA32-4744-8836-EF67FE0BDF10}" srcOrd="2" destOrd="0" presId="urn:microsoft.com/office/officeart/2005/8/layout/hList7"/>
    <dgm:cxn modelId="{53D48705-0CF8-4EB0-8BA9-4E1B514C3313}" type="presParOf" srcId="{4FF82FD8-1C37-4A9E-8832-200CED12D38A}" destId="{300B77FE-E1AD-4E58-B93D-785BDDD071D1}" srcOrd="3" destOrd="0" presId="urn:microsoft.com/office/officeart/2005/8/layout/hList7"/>
    <dgm:cxn modelId="{743F7D47-1F0F-43A4-95EB-2FEE2BAA5EA2}" type="presParOf" srcId="{7D72A0E8-A1AB-4298-9726-B0141E51B47C}" destId="{379DEBF3-2832-4F3B-8E48-03461E3D6CB4}" srcOrd="3" destOrd="0" presId="urn:microsoft.com/office/officeart/2005/8/layout/hList7"/>
    <dgm:cxn modelId="{B89AB171-CF99-433C-9A7E-79D3A1E614FB}" type="presParOf" srcId="{7D72A0E8-A1AB-4298-9726-B0141E51B47C}" destId="{E682BF3A-BED5-4EB0-8CE2-F9D6E684E826}" srcOrd="4" destOrd="0" presId="urn:microsoft.com/office/officeart/2005/8/layout/hList7"/>
    <dgm:cxn modelId="{18C6BCCD-736D-4AF0-AD37-3CD0CF96AFF9}" type="presParOf" srcId="{E682BF3A-BED5-4EB0-8CE2-F9D6E684E826}" destId="{8C6ADA70-2A6E-4B81-B78B-FF83E9656260}" srcOrd="0" destOrd="0" presId="urn:microsoft.com/office/officeart/2005/8/layout/hList7"/>
    <dgm:cxn modelId="{7CAE22A2-E88B-4756-941F-DF15119C1593}" type="presParOf" srcId="{E682BF3A-BED5-4EB0-8CE2-F9D6E684E826}" destId="{60A960D1-9EE0-4EDB-9FE2-B5DF6FDD7F1D}" srcOrd="1" destOrd="0" presId="urn:microsoft.com/office/officeart/2005/8/layout/hList7"/>
    <dgm:cxn modelId="{6564A498-6141-456D-8F22-57A584427ACF}" type="presParOf" srcId="{E682BF3A-BED5-4EB0-8CE2-F9D6E684E826}" destId="{5A5DFA10-BFEE-4EF2-B595-7356EF496AEA}" srcOrd="2" destOrd="0" presId="urn:microsoft.com/office/officeart/2005/8/layout/hList7"/>
    <dgm:cxn modelId="{3FD13632-9FBA-4445-AB19-5D7A9B5C5BFE}" type="presParOf" srcId="{E682BF3A-BED5-4EB0-8CE2-F9D6E684E826}" destId="{921348E0-90A8-479E-B466-FAD08C0FA07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8CBA12-C5E8-45DF-93FA-9ECA083AC0D7}" type="doc">
      <dgm:prSet loTypeId="urn:microsoft.com/office/officeart/2008/layout/LinedList" loCatId="list" qsTypeId="urn:microsoft.com/office/officeart/2005/8/quickstyle/simple1" qsCatId="simple" csTypeId="urn:microsoft.com/office/officeart/2005/8/colors/accent3_4" csCatId="accent3" phldr="1"/>
      <dgm:spPr/>
      <dgm:t>
        <a:bodyPr/>
        <a:lstStyle/>
        <a:p>
          <a:endParaRPr lang="lv-LV"/>
        </a:p>
      </dgm:t>
    </dgm:pt>
    <dgm:pt modelId="{FE238718-2AD3-4AB6-BA17-D8ABF03450C0}">
      <dgm:prSet custT="1"/>
      <dgm:spPr/>
      <dgm:t>
        <a:bodyPr/>
        <a:lstStyle/>
        <a:p>
          <a:pPr algn="just" rtl="0"/>
          <a:r>
            <a:rPr lang="lv-LV" sz="1600" b="0" i="0" dirty="0" smtClean="0"/>
            <a:t>2014.gadā mobilitāte tika īstenota tikai JG projekta pasākumu ietvaros, 2015.gadā JG, ABI un SDB. </a:t>
          </a:r>
        </a:p>
        <a:p>
          <a:pPr algn="just" rtl="0"/>
          <a:r>
            <a:rPr lang="lv-LV" sz="1600" b="0" i="0" dirty="0" smtClean="0"/>
            <a:t>2016.gadā 3/4 bezdarbnieku mobilitātes atbalstu izmanto ABI projekta ietvaros, kam seko JG pasākumi.</a:t>
          </a:r>
          <a:endParaRPr lang="lv-LV" sz="1600" b="0" i="0" dirty="0"/>
        </a:p>
      </dgm:t>
    </dgm:pt>
    <dgm:pt modelId="{9B58465E-2EAA-49A8-B7FD-2A8FAA750B81}" type="parTrans" cxnId="{FFC01E94-BC8D-4FFB-B88B-830F51F77EBC}">
      <dgm:prSet/>
      <dgm:spPr/>
      <dgm:t>
        <a:bodyPr/>
        <a:lstStyle/>
        <a:p>
          <a:pPr algn="just"/>
          <a:endParaRPr lang="lv-LV" sz="1400" i="1"/>
        </a:p>
      </dgm:t>
    </dgm:pt>
    <dgm:pt modelId="{0BF5AA6B-DFE6-4479-B1F1-B1D070DCBA07}" type="sibTrans" cxnId="{FFC01E94-BC8D-4FFB-B88B-830F51F77EBC}">
      <dgm:prSet/>
      <dgm:spPr/>
      <dgm:t>
        <a:bodyPr/>
        <a:lstStyle/>
        <a:p>
          <a:pPr algn="just"/>
          <a:endParaRPr lang="lv-LV" sz="1400" i="1"/>
        </a:p>
      </dgm:t>
    </dgm:pt>
    <dgm:pt modelId="{51038840-DEAF-4BBC-9C7D-C06BD6635F4B}" type="pres">
      <dgm:prSet presAssocID="{658CBA12-C5E8-45DF-93FA-9ECA083AC0D7}" presName="vert0" presStyleCnt="0">
        <dgm:presLayoutVars>
          <dgm:dir/>
          <dgm:animOne val="branch"/>
          <dgm:animLvl val="lvl"/>
        </dgm:presLayoutVars>
      </dgm:prSet>
      <dgm:spPr/>
      <dgm:t>
        <a:bodyPr/>
        <a:lstStyle/>
        <a:p>
          <a:endParaRPr lang="lv-LV"/>
        </a:p>
      </dgm:t>
    </dgm:pt>
    <dgm:pt modelId="{1671C0D6-16EC-4911-B04C-E539BF9B9E5C}" type="pres">
      <dgm:prSet presAssocID="{FE238718-2AD3-4AB6-BA17-D8ABF03450C0}" presName="thickLine" presStyleLbl="alignNode1" presStyleIdx="0" presStyleCnt="1"/>
      <dgm:spPr/>
    </dgm:pt>
    <dgm:pt modelId="{A65F852C-B5C0-44EE-8CFB-89030A6028ED}" type="pres">
      <dgm:prSet presAssocID="{FE238718-2AD3-4AB6-BA17-D8ABF03450C0}" presName="horz1" presStyleCnt="0"/>
      <dgm:spPr/>
    </dgm:pt>
    <dgm:pt modelId="{8FA263B2-C306-4A4B-B578-E084C43F30AE}" type="pres">
      <dgm:prSet presAssocID="{FE238718-2AD3-4AB6-BA17-D8ABF03450C0}" presName="tx1" presStyleLbl="revTx" presStyleIdx="0" presStyleCnt="1"/>
      <dgm:spPr/>
      <dgm:t>
        <a:bodyPr/>
        <a:lstStyle/>
        <a:p>
          <a:endParaRPr lang="lv-LV"/>
        </a:p>
      </dgm:t>
    </dgm:pt>
    <dgm:pt modelId="{44C48CF1-BDDC-4AD4-B9BB-0752F7CFFACB}" type="pres">
      <dgm:prSet presAssocID="{FE238718-2AD3-4AB6-BA17-D8ABF03450C0}" presName="vert1" presStyleCnt="0"/>
      <dgm:spPr/>
    </dgm:pt>
  </dgm:ptLst>
  <dgm:cxnLst>
    <dgm:cxn modelId="{FAB135B9-5BA6-412C-99C6-A21B73995515}" type="presOf" srcId="{FE238718-2AD3-4AB6-BA17-D8ABF03450C0}" destId="{8FA263B2-C306-4A4B-B578-E084C43F30AE}" srcOrd="0" destOrd="0" presId="urn:microsoft.com/office/officeart/2008/layout/LinedList"/>
    <dgm:cxn modelId="{FFC01E94-BC8D-4FFB-B88B-830F51F77EBC}" srcId="{658CBA12-C5E8-45DF-93FA-9ECA083AC0D7}" destId="{FE238718-2AD3-4AB6-BA17-D8ABF03450C0}" srcOrd="0" destOrd="0" parTransId="{9B58465E-2EAA-49A8-B7FD-2A8FAA750B81}" sibTransId="{0BF5AA6B-DFE6-4479-B1F1-B1D070DCBA07}"/>
    <dgm:cxn modelId="{15AA1FC8-6679-44B6-ADB8-54073FD6143F}" type="presOf" srcId="{658CBA12-C5E8-45DF-93FA-9ECA083AC0D7}" destId="{51038840-DEAF-4BBC-9C7D-C06BD6635F4B}" srcOrd="0" destOrd="0" presId="urn:microsoft.com/office/officeart/2008/layout/LinedList"/>
    <dgm:cxn modelId="{50C0E070-29F9-4B69-9193-8272AC561A60}" type="presParOf" srcId="{51038840-DEAF-4BBC-9C7D-C06BD6635F4B}" destId="{1671C0D6-16EC-4911-B04C-E539BF9B9E5C}" srcOrd="0" destOrd="0" presId="urn:microsoft.com/office/officeart/2008/layout/LinedList"/>
    <dgm:cxn modelId="{AEF4AD8F-54FA-44F4-A67B-98DE5CAA0B6D}" type="presParOf" srcId="{51038840-DEAF-4BBC-9C7D-C06BD6635F4B}" destId="{A65F852C-B5C0-44EE-8CFB-89030A6028ED}" srcOrd="1" destOrd="0" presId="urn:microsoft.com/office/officeart/2008/layout/LinedList"/>
    <dgm:cxn modelId="{1BB4CD1D-3A10-498D-99A7-F0E1FF1F154A}" type="presParOf" srcId="{A65F852C-B5C0-44EE-8CFB-89030A6028ED}" destId="{8FA263B2-C306-4A4B-B578-E084C43F30AE}" srcOrd="0" destOrd="0" presId="urn:microsoft.com/office/officeart/2008/layout/LinedList"/>
    <dgm:cxn modelId="{24F31161-9A19-4458-91B7-B0ECD8F8AA58}" type="presParOf" srcId="{A65F852C-B5C0-44EE-8CFB-89030A6028ED}" destId="{44C48CF1-BDDC-4AD4-B9BB-0752F7CFFAC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43B1B5-1BC5-4CE5-8319-E8F24561CB90}" type="doc">
      <dgm:prSet loTypeId="urn:microsoft.com/office/officeart/2008/layout/LinedList" loCatId="list" qsTypeId="urn:microsoft.com/office/officeart/2005/8/quickstyle/simple1" qsCatId="simple" csTypeId="urn:microsoft.com/office/officeart/2005/8/colors/accent3_4" csCatId="accent3" phldr="1"/>
      <dgm:spPr/>
      <dgm:t>
        <a:bodyPr/>
        <a:lstStyle/>
        <a:p>
          <a:endParaRPr lang="lv-LV"/>
        </a:p>
      </dgm:t>
    </dgm:pt>
    <dgm:pt modelId="{F7BDC299-12BB-4157-B24D-E1B1AA6785A6}">
      <dgm:prSet custT="1"/>
      <dgm:spPr/>
      <dgm:t>
        <a:bodyPr/>
        <a:lstStyle/>
        <a:p>
          <a:pPr algn="just" rtl="0"/>
          <a:r>
            <a:rPr lang="lv-LV" sz="1600" b="0" dirty="0" smtClean="0"/>
            <a:t>Pasākuma īstenošanas periodā no 2012.gada  līdz 2016.gada septembrim dalību uzsākuši 100 469 bezdarbnieki, t.sk. 9 581 šā gada 9 mēnešos. </a:t>
          </a:r>
        </a:p>
        <a:p>
          <a:pPr algn="just" rtl="0"/>
          <a:r>
            <a:rPr lang="lv-LV" sz="1600" b="0" dirty="0" smtClean="0"/>
            <a:t>Lielākā daļa (39%) pasākumu uzsākušo vērojama Latgales reģionā</a:t>
          </a:r>
        </a:p>
      </dgm:t>
    </dgm:pt>
    <dgm:pt modelId="{D0A6EFAD-D910-43DD-BCAA-B3853E636F37}" type="parTrans" cxnId="{EB1D2262-78CF-4185-99EB-91435BF4BC83}">
      <dgm:prSet/>
      <dgm:spPr/>
      <dgm:t>
        <a:bodyPr/>
        <a:lstStyle/>
        <a:p>
          <a:pPr algn="just"/>
          <a:endParaRPr lang="lv-LV" sz="1400" b="1"/>
        </a:p>
      </dgm:t>
    </dgm:pt>
    <dgm:pt modelId="{9B5C0203-627D-4F4F-9D60-F412331289A1}" type="sibTrans" cxnId="{EB1D2262-78CF-4185-99EB-91435BF4BC83}">
      <dgm:prSet/>
      <dgm:spPr/>
      <dgm:t>
        <a:bodyPr/>
        <a:lstStyle/>
        <a:p>
          <a:pPr algn="just"/>
          <a:endParaRPr lang="lv-LV" sz="1400" b="1"/>
        </a:p>
      </dgm:t>
    </dgm:pt>
    <dgm:pt modelId="{675893D6-9505-49CF-A7EF-953214C5CF0D}" type="pres">
      <dgm:prSet presAssocID="{7E43B1B5-1BC5-4CE5-8319-E8F24561CB90}" presName="vert0" presStyleCnt="0">
        <dgm:presLayoutVars>
          <dgm:dir/>
          <dgm:animOne val="branch"/>
          <dgm:animLvl val="lvl"/>
        </dgm:presLayoutVars>
      </dgm:prSet>
      <dgm:spPr/>
      <dgm:t>
        <a:bodyPr/>
        <a:lstStyle/>
        <a:p>
          <a:endParaRPr lang="lv-LV"/>
        </a:p>
      </dgm:t>
    </dgm:pt>
    <dgm:pt modelId="{2EC12104-A84F-4CC6-BA49-223D720E39A3}" type="pres">
      <dgm:prSet presAssocID="{F7BDC299-12BB-4157-B24D-E1B1AA6785A6}" presName="thickLine" presStyleLbl="alignNode1" presStyleIdx="0" presStyleCnt="1"/>
      <dgm:spPr/>
    </dgm:pt>
    <dgm:pt modelId="{14794AAA-A89D-4156-A3BA-44D98FCA30CA}" type="pres">
      <dgm:prSet presAssocID="{F7BDC299-12BB-4157-B24D-E1B1AA6785A6}" presName="horz1" presStyleCnt="0"/>
      <dgm:spPr/>
    </dgm:pt>
    <dgm:pt modelId="{545D56C5-558A-4151-A001-77A67BACB2B1}" type="pres">
      <dgm:prSet presAssocID="{F7BDC299-12BB-4157-B24D-E1B1AA6785A6}" presName="tx1" presStyleLbl="revTx" presStyleIdx="0" presStyleCnt="1"/>
      <dgm:spPr/>
      <dgm:t>
        <a:bodyPr/>
        <a:lstStyle/>
        <a:p>
          <a:endParaRPr lang="lv-LV"/>
        </a:p>
      </dgm:t>
    </dgm:pt>
    <dgm:pt modelId="{2D90F7F9-0B62-4FD6-B3D7-8328A256A959}" type="pres">
      <dgm:prSet presAssocID="{F7BDC299-12BB-4157-B24D-E1B1AA6785A6}" presName="vert1" presStyleCnt="0"/>
      <dgm:spPr/>
    </dgm:pt>
  </dgm:ptLst>
  <dgm:cxnLst>
    <dgm:cxn modelId="{CE5FFB5B-031A-43AF-991D-010E5843C9C6}" type="presOf" srcId="{F7BDC299-12BB-4157-B24D-E1B1AA6785A6}" destId="{545D56C5-558A-4151-A001-77A67BACB2B1}" srcOrd="0" destOrd="0" presId="urn:microsoft.com/office/officeart/2008/layout/LinedList"/>
    <dgm:cxn modelId="{EB1D2262-78CF-4185-99EB-91435BF4BC83}" srcId="{7E43B1B5-1BC5-4CE5-8319-E8F24561CB90}" destId="{F7BDC299-12BB-4157-B24D-E1B1AA6785A6}" srcOrd="0" destOrd="0" parTransId="{D0A6EFAD-D910-43DD-BCAA-B3853E636F37}" sibTransId="{9B5C0203-627D-4F4F-9D60-F412331289A1}"/>
    <dgm:cxn modelId="{467D2A7C-0393-48BF-BE70-4B11C1C27108}" type="presOf" srcId="{7E43B1B5-1BC5-4CE5-8319-E8F24561CB90}" destId="{675893D6-9505-49CF-A7EF-953214C5CF0D}" srcOrd="0" destOrd="0" presId="urn:microsoft.com/office/officeart/2008/layout/LinedList"/>
    <dgm:cxn modelId="{C39DFFBE-5FD9-4A09-B164-09D40C7E24AF}" type="presParOf" srcId="{675893D6-9505-49CF-A7EF-953214C5CF0D}" destId="{2EC12104-A84F-4CC6-BA49-223D720E39A3}" srcOrd="0" destOrd="0" presId="urn:microsoft.com/office/officeart/2008/layout/LinedList"/>
    <dgm:cxn modelId="{8089144D-9FB8-4A87-9C70-ECD159364433}" type="presParOf" srcId="{675893D6-9505-49CF-A7EF-953214C5CF0D}" destId="{14794AAA-A89D-4156-A3BA-44D98FCA30CA}" srcOrd="1" destOrd="0" presId="urn:microsoft.com/office/officeart/2008/layout/LinedList"/>
    <dgm:cxn modelId="{C1B6C608-5392-4640-9A76-C538FF52CD1E}" type="presParOf" srcId="{14794AAA-A89D-4156-A3BA-44D98FCA30CA}" destId="{545D56C5-558A-4151-A001-77A67BACB2B1}" srcOrd="0" destOrd="0" presId="urn:microsoft.com/office/officeart/2008/layout/LinedList"/>
    <dgm:cxn modelId="{022357F3-5376-4632-A71E-118576757778}" type="presParOf" srcId="{14794AAA-A89D-4156-A3BA-44D98FCA30CA}" destId="{2D90F7F9-0B62-4FD6-B3D7-8328A256A95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039DC-4E5D-4D1E-9342-0DF7F9AD62D8}">
      <dsp:nvSpPr>
        <dsp:cNvPr id="0" name=""/>
        <dsp:cNvSpPr/>
      </dsp:nvSpPr>
      <dsp:spPr>
        <a:xfrm>
          <a:off x="0" y="0"/>
          <a:ext cx="8219326" cy="0"/>
        </a:xfrm>
        <a:prstGeom prst="line">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A6670A-E05F-4644-829F-0B97C50D26E4}">
      <dsp:nvSpPr>
        <dsp:cNvPr id="0" name=""/>
        <dsp:cNvSpPr/>
      </dsp:nvSpPr>
      <dsp:spPr>
        <a:xfrm>
          <a:off x="0" y="0"/>
          <a:ext cx="8219326" cy="736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rtl="0">
            <a:lnSpc>
              <a:spcPct val="90000"/>
            </a:lnSpc>
            <a:spcBef>
              <a:spcPct val="0"/>
            </a:spcBef>
            <a:spcAft>
              <a:spcPct val="35000"/>
            </a:spcAft>
          </a:pPr>
          <a:r>
            <a:rPr lang="lv-LV" sz="1600" kern="1200" dirty="0" smtClean="0"/>
            <a:t>Valstī kopumā nodarbinātības līmenis pēdējo 5 gadu laikā pieaudzis par 8,8 % punktiem. Kaimiņvalstīs – Igaunijā kāpums ir lielāks – 9,9 % punkti, savukārt Lietuvā tāds pats kā Latvijā, vidēji ES (28) pieaugums ir krietni mazāks - 0,9 % punkti (Eurostat dati).</a:t>
          </a:r>
          <a:endParaRPr lang="lv-LV" sz="1600" kern="1200" dirty="0"/>
        </a:p>
      </dsp:txBody>
      <dsp:txXfrm>
        <a:off x="0" y="0"/>
        <a:ext cx="8219326" cy="736005"/>
      </dsp:txXfrm>
    </dsp:sp>
    <dsp:sp modelId="{8F091263-5EC1-49A9-A302-9F00E12CAC3B}">
      <dsp:nvSpPr>
        <dsp:cNvPr id="0" name=""/>
        <dsp:cNvSpPr/>
      </dsp:nvSpPr>
      <dsp:spPr>
        <a:xfrm>
          <a:off x="0" y="736005"/>
          <a:ext cx="8219326" cy="0"/>
        </a:xfrm>
        <a:prstGeom prst="line">
          <a:avLst/>
        </a:prstGeom>
        <a:solidFill>
          <a:schemeClr val="accent3">
            <a:shade val="50000"/>
            <a:hueOff val="267556"/>
            <a:satOff val="-4269"/>
            <a:lumOff val="41107"/>
            <a:alphaOff val="0"/>
          </a:schemeClr>
        </a:solidFill>
        <a:ln w="25400" cap="flat" cmpd="sng" algn="ctr">
          <a:solidFill>
            <a:schemeClr val="accent3">
              <a:shade val="50000"/>
              <a:hueOff val="267556"/>
              <a:satOff val="-4269"/>
              <a:lumOff val="411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C2E727-38FE-46B3-B73E-2A14C3E228B4}">
      <dsp:nvSpPr>
        <dsp:cNvPr id="0" name=""/>
        <dsp:cNvSpPr/>
      </dsp:nvSpPr>
      <dsp:spPr>
        <a:xfrm>
          <a:off x="0" y="736005"/>
          <a:ext cx="8219326" cy="736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rtl="0">
            <a:lnSpc>
              <a:spcPct val="90000"/>
            </a:lnSpc>
            <a:spcBef>
              <a:spcPct val="0"/>
            </a:spcBef>
            <a:spcAft>
              <a:spcPct val="35000"/>
            </a:spcAft>
          </a:pPr>
          <a:r>
            <a:rPr lang="lv-LV" sz="1600" kern="1200" dirty="0" smtClean="0"/>
            <a:t>Absolūtos skaitļos šajā periodā nodarbināto skaits pieaudzis par 45,4 tūkst., kas galvenokārt vērojams Rīgas reģionā, savukārt Latgalē un Kurzemē nodarbināto skaits kopš 2010.gada samazinājies – attiecīgi par 9,3 tūkst. un 6,5 tūkst.</a:t>
          </a:r>
          <a:endParaRPr lang="lv-LV" sz="1600" kern="1200" dirty="0"/>
        </a:p>
      </dsp:txBody>
      <dsp:txXfrm>
        <a:off x="0" y="736005"/>
        <a:ext cx="8219326" cy="736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D70A5-6980-42E8-8E9D-4BF7FA18FD47}">
      <dsp:nvSpPr>
        <dsp:cNvPr id="0" name=""/>
        <dsp:cNvSpPr/>
      </dsp:nvSpPr>
      <dsp:spPr>
        <a:xfrm>
          <a:off x="0" y="0"/>
          <a:ext cx="8343901" cy="0"/>
        </a:xfrm>
        <a:prstGeom prst="line">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2D6666-6B43-49CD-A256-9C2549F74021}">
      <dsp:nvSpPr>
        <dsp:cNvPr id="0" name=""/>
        <dsp:cNvSpPr/>
      </dsp:nvSpPr>
      <dsp:spPr>
        <a:xfrm>
          <a:off x="0" y="0"/>
          <a:ext cx="8343901" cy="43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lv-LV" sz="1600" b="0" kern="1200" dirty="0" smtClean="0"/>
            <a:t>Atšķirības novadu līmenī līdz pat 9 reizēm</a:t>
          </a:r>
          <a:endParaRPr lang="lv-LV" sz="1600" b="0" kern="1200" dirty="0"/>
        </a:p>
      </dsp:txBody>
      <dsp:txXfrm>
        <a:off x="0" y="0"/>
        <a:ext cx="8343901" cy="438581"/>
      </dsp:txXfrm>
    </dsp:sp>
    <dsp:sp modelId="{21052B33-3C2A-41A9-86AF-E2FD87E9B4CC}">
      <dsp:nvSpPr>
        <dsp:cNvPr id="0" name=""/>
        <dsp:cNvSpPr/>
      </dsp:nvSpPr>
      <dsp:spPr>
        <a:xfrm>
          <a:off x="0" y="438581"/>
          <a:ext cx="8343901" cy="0"/>
        </a:xfrm>
        <a:prstGeom prst="line">
          <a:avLst/>
        </a:prstGeom>
        <a:solidFill>
          <a:schemeClr val="accent3">
            <a:shade val="50000"/>
            <a:hueOff val="267556"/>
            <a:satOff val="-4269"/>
            <a:lumOff val="41107"/>
            <a:alphaOff val="0"/>
          </a:schemeClr>
        </a:solidFill>
        <a:ln w="25400" cap="flat" cmpd="sng" algn="ctr">
          <a:solidFill>
            <a:schemeClr val="accent3">
              <a:shade val="50000"/>
              <a:hueOff val="267556"/>
              <a:satOff val="-4269"/>
              <a:lumOff val="411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F8A1C3-52E3-41B3-A5B4-E1F65F2F97ED}">
      <dsp:nvSpPr>
        <dsp:cNvPr id="0" name=""/>
        <dsp:cNvSpPr/>
      </dsp:nvSpPr>
      <dsp:spPr>
        <a:xfrm>
          <a:off x="0" y="438581"/>
          <a:ext cx="8343901" cy="43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rtl="0">
            <a:lnSpc>
              <a:spcPct val="90000"/>
            </a:lnSpc>
            <a:spcBef>
              <a:spcPct val="0"/>
            </a:spcBef>
            <a:spcAft>
              <a:spcPct val="35000"/>
            </a:spcAft>
          </a:pPr>
          <a:r>
            <a:rPr lang="lv-LV" sz="1600" kern="1200" dirty="0" smtClean="0"/>
            <a:t>Augstākais bezdarba līmenis izteikti vērojams Latgales novados, savukārt zemākais Rīgas un Vidzemes reģionā</a:t>
          </a:r>
          <a:endParaRPr lang="lv-LV" sz="1600" kern="1200" dirty="0"/>
        </a:p>
      </dsp:txBody>
      <dsp:txXfrm>
        <a:off x="0" y="438581"/>
        <a:ext cx="8343901" cy="4385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3AEAA-DBBE-4B92-BDE3-32633530EE80}">
      <dsp:nvSpPr>
        <dsp:cNvPr id="0" name=""/>
        <dsp:cNvSpPr/>
      </dsp:nvSpPr>
      <dsp:spPr>
        <a:xfrm>
          <a:off x="0" y="172"/>
          <a:ext cx="7376657" cy="0"/>
        </a:xfrm>
        <a:prstGeom prst="line">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C1754E-63B7-4C80-A1E4-ED92429CE328}">
      <dsp:nvSpPr>
        <dsp:cNvPr id="0" name=""/>
        <dsp:cNvSpPr/>
      </dsp:nvSpPr>
      <dsp:spPr>
        <a:xfrm>
          <a:off x="0" y="0"/>
          <a:ext cx="7376657" cy="353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lv-LV" sz="1400" b="1" kern="1200" dirty="0" smtClean="0">
              <a:latin typeface="+mn-lt"/>
            </a:rPr>
            <a:t>Brīvās darba vietas reģistrēšana</a:t>
          </a:r>
        </a:p>
        <a:p>
          <a:pPr lvl="0" algn="l" defTabSz="622300">
            <a:lnSpc>
              <a:spcPct val="90000"/>
            </a:lnSpc>
            <a:spcBef>
              <a:spcPct val="0"/>
            </a:spcBef>
            <a:spcAft>
              <a:spcPts val="0"/>
            </a:spcAft>
          </a:pPr>
          <a:r>
            <a:rPr lang="lv-LV" sz="1400" kern="1200" dirty="0" smtClean="0">
              <a:solidFill>
                <a:srgbClr val="000000"/>
              </a:solidFill>
              <a:latin typeface="+mn-lt"/>
              <a:cs typeface="Arial" panose="020B0604020202020204" pitchFamily="34" charset="0"/>
            </a:rPr>
            <a:t>Vakanču pieteikšana  filiālēs </a:t>
          </a:r>
        </a:p>
        <a:p>
          <a:pPr lvl="0" algn="l" defTabSz="622300">
            <a:lnSpc>
              <a:spcPct val="90000"/>
            </a:lnSpc>
            <a:spcBef>
              <a:spcPct val="0"/>
            </a:spcBef>
            <a:spcAft>
              <a:spcPts val="0"/>
            </a:spcAft>
          </a:pPr>
          <a:r>
            <a:rPr lang="lv-LV" sz="1400" kern="1200" dirty="0" smtClean="0">
              <a:solidFill>
                <a:srgbClr val="000000"/>
              </a:solidFill>
              <a:latin typeface="+mn-lt"/>
              <a:cs typeface="Arial" panose="020B0604020202020204" pitchFamily="34" charset="0"/>
            </a:rPr>
            <a:t>Vakanču reģistrēšana «CV un vakanču» portālā </a:t>
          </a:r>
          <a:r>
            <a:rPr lang="lv-LV" sz="1400" kern="1200" dirty="0" smtClean="0">
              <a:solidFill>
                <a:srgbClr val="000000"/>
              </a:solidFill>
              <a:latin typeface="+mn-lt"/>
              <a:cs typeface="Arial" panose="020B0604020202020204" pitchFamily="34" charset="0"/>
              <a:hlinkClick xmlns:r="http://schemas.openxmlformats.org/officeDocument/2006/relationships" r:id="rId1"/>
            </a:rPr>
            <a:t>https://cvvp.nva.gov.lv</a:t>
          </a:r>
          <a:endParaRPr lang="lv-LV" sz="1400" kern="1200" dirty="0" smtClean="0">
            <a:solidFill>
              <a:srgbClr val="000000"/>
            </a:solidFill>
            <a:latin typeface="+mn-lt"/>
            <a:cs typeface="Arial" panose="020B0604020202020204" pitchFamily="34" charset="0"/>
          </a:endParaRPr>
        </a:p>
        <a:p>
          <a:pPr lvl="0" algn="l" defTabSz="622300">
            <a:lnSpc>
              <a:spcPct val="90000"/>
            </a:lnSpc>
            <a:spcBef>
              <a:spcPct val="0"/>
            </a:spcBef>
            <a:spcAft>
              <a:spcPts val="0"/>
            </a:spcAft>
          </a:pPr>
          <a:r>
            <a:rPr lang="lv-LV" sz="1400" kern="1200" dirty="0" smtClean="0">
              <a:solidFill>
                <a:srgbClr val="000000"/>
              </a:solidFill>
              <a:latin typeface="+mn-lt"/>
              <a:cs typeface="Arial" panose="020B0604020202020204" pitchFamily="34" charset="0"/>
            </a:rPr>
            <a:t>Darbinieku piesaiste izmantojot EURES mobilitātes aktivitātes </a:t>
          </a:r>
          <a:r>
            <a:rPr lang="lv-LV" sz="1400" kern="1200" dirty="0" smtClean="0">
              <a:solidFill>
                <a:srgbClr val="000000"/>
              </a:solidFill>
              <a:latin typeface="+mn-lt"/>
              <a:cs typeface="Arial" panose="020B0604020202020204" pitchFamily="34" charset="0"/>
              <a:hlinkClick xmlns:r="http://schemas.openxmlformats.org/officeDocument/2006/relationships" r:id="rId2"/>
            </a:rPr>
            <a:t>https://ec.europa.eu/eures</a:t>
          </a:r>
          <a:endParaRPr lang="lv-LV" sz="1400" kern="1200" dirty="0" smtClean="0">
            <a:solidFill>
              <a:srgbClr val="000000"/>
            </a:solidFill>
            <a:latin typeface="+mn-lt"/>
            <a:cs typeface="Arial" panose="020B0604020202020204" pitchFamily="34" charset="0"/>
          </a:endParaRPr>
        </a:p>
        <a:p>
          <a:pPr lvl="0" algn="l" defTabSz="622300">
            <a:lnSpc>
              <a:spcPct val="90000"/>
            </a:lnSpc>
            <a:spcBef>
              <a:spcPct val="0"/>
            </a:spcBef>
            <a:spcAft>
              <a:spcPts val="0"/>
            </a:spcAft>
          </a:pPr>
          <a:endParaRPr lang="lv-LV" sz="1400" b="1" kern="1200" dirty="0" smtClean="0">
            <a:latin typeface="+mn-lt"/>
          </a:endParaRPr>
        </a:p>
        <a:p>
          <a:pPr lvl="0" algn="l" defTabSz="622300">
            <a:lnSpc>
              <a:spcPct val="90000"/>
            </a:lnSpc>
            <a:spcBef>
              <a:spcPct val="0"/>
            </a:spcBef>
            <a:spcAft>
              <a:spcPts val="0"/>
            </a:spcAft>
          </a:pPr>
          <a:r>
            <a:rPr lang="lv-LV" sz="1400" b="1" kern="1200" dirty="0" smtClean="0">
              <a:latin typeface="+mn-lt"/>
            </a:rPr>
            <a:t>Piemērotu pretendentu atlase</a:t>
          </a:r>
        </a:p>
        <a:p>
          <a:pPr lvl="0" algn="l" defTabSz="622300">
            <a:lnSpc>
              <a:spcPct val="90000"/>
            </a:lnSpc>
            <a:spcBef>
              <a:spcPct val="0"/>
            </a:spcBef>
            <a:spcAft>
              <a:spcPts val="0"/>
            </a:spcAft>
          </a:pPr>
          <a:r>
            <a:rPr lang="lv-LV" sz="1400" kern="1200" dirty="0" smtClean="0">
              <a:solidFill>
                <a:srgbClr val="000000"/>
              </a:solidFill>
              <a:latin typeface="+mn-lt"/>
              <a:cs typeface="Arial" panose="020B0604020202020204" pitchFamily="34" charset="0"/>
            </a:rPr>
            <a:t>Piemērotu kandidātu atlases atbilstoši darba devēja vajadzībām no NVA datu bāzes</a:t>
          </a:r>
        </a:p>
        <a:p>
          <a:pPr lvl="0" algn="l" defTabSz="622300">
            <a:lnSpc>
              <a:spcPct val="90000"/>
            </a:lnSpc>
            <a:spcBef>
              <a:spcPct val="0"/>
            </a:spcBef>
            <a:spcAft>
              <a:spcPts val="0"/>
            </a:spcAft>
          </a:pPr>
          <a:r>
            <a:rPr lang="lv-LV" sz="1400" kern="1200" dirty="0" smtClean="0">
              <a:solidFill>
                <a:srgbClr val="000000"/>
              </a:solidFill>
              <a:latin typeface="+mn-lt"/>
              <a:cs typeface="Arial" panose="020B0604020202020204" pitchFamily="34" charset="0"/>
            </a:rPr>
            <a:t>Tikšanas organizēšana, personāla atlase </a:t>
          </a:r>
          <a:endParaRPr lang="lv-LV" sz="1400" kern="1200" dirty="0"/>
        </a:p>
      </dsp:txBody>
      <dsp:txXfrm>
        <a:off x="0" y="0"/>
        <a:ext cx="7376657" cy="3535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CE31D-73DD-48AF-8F3A-1F6C6F0B4814}">
      <dsp:nvSpPr>
        <dsp:cNvPr id="0" name=""/>
        <dsp:cNvSpPr/>
      </dsp:nvSpPr>
      <dsp:spPr>
        <a:xfrm>
          <a:off x="0" y="0"/>
          <a:ext cx="8237389" cy="0"/>
        </a:xfrm>
        <a:prstGeom prst="line">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81CDAA-3FA6-4589-82EA-722C6738BF29}">
      <dsp:nvSpPr>
        <dsp:cNvPr id="0" name=""/>
        <dsp:cNvSpPr/>
      </dsp:nvSpPr>
      <dsp:spPr>
        <a:xfrm>
          <a:off x="0" y="0"/>
          <a:ext cx="8237389" cy="760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rtl="0">
            <a:lnSpc>
              <a:spcPct val="90000"/>
            </a:lnSpc>
            <a:spcBef>
              <a:spcPct val="0"/>
            </a:spcBef>
            <a:spcAft>
              <a:spcPct val="35000"/>
            </a:spcAft>
          </a:pPr>
          <a:r>
            <a:rPr lang="lv-LV" sz="1600" b="0" i="0" strike="noStrike" kern="1200" dirty="0" smtClean="0">
              <a:solidFill>
                <a:schemeClr val="tx1"/>
              </a:solidFill>
              <a:effectLst/>
            </a:rPr>
            <a:t>Lielākais pasākumos iesaistīto skaits ir Latgales reģionā, īpaši tas vērojams nodarbinātības pasākumos – Algotie pagaidu sabiedriskie darbi un pasākumos noteiktām personu grupām.</a:t>
          </a:r>
          <a:endParaRPr lang="lv-LV" sz="1400" b="0" i="0" strike="noStrike" kern="1200" dirty="0">
            <a:solidFill>
              <a:schemeClr val="tx1"/>
            </a:solidFill>
            <a:effectLst/>
          </a:endParaRPr>
        </a:p>
      </dsp:txBody>
      <dsp:txXfrm>
        <a:off x="0" y="0"/>
        <a:ext cx="8237389" cy="760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477C7-079F-486F-A8FC-2DE5C7180042}">
      <dsp:nvSpPr>
        <dsp:cNvPr id="0" name=""/>
        <dsp:cNvSpPr/>
      </dsp:nvSpPr>
      <dsp:spPr>
        <a:xfrm>
          <a:off x="0" y="0"/>
          <a:ext cx="8280075" cy="0"/>
        </a:xfrm>
        <a:prstGeom prst="line">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654C77-9BBC-4378-A35A-B29E952996CD}">
      <dsp:nvSpPr>
        <dsp:cNvPr id="0" name=""/>
        <dsp:cNvSpPr/>
      </dsp:nvSpPr>
      <dsp:spPr>
        <a:xfrm>
          <a:off x="0" y="0"/>
          <a:ext cx="8280075" cy="369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rtl="0">
            <a:lnSpc>
              <a:spcPct val="90000"/>
            </a:lnSpc>
            <a:spcBef>
              <a:spcPct val="0"/>
            </a:spcBef>
            <a:spcAft>
              <a:spcPct val="35000"/>
            </a:spcAft>
          </a:pPr>
          <a:r>
            <a:rPr lang="lv-LV" sz="1200" kern="1200" dirty="0" smtClean="0"/>
            <a:t>*Pabeiguši dalību periodā no 01.01.2015. līdz 31.12.2015. un iekārtojušies darbā pirmo 6 mēnešu laikā pēc pasākuma pabeigšanas (līdz 30.06.2016.)</a:t>
          </a:r>
          <a:endParaRPr lang="lv-LV" sz="1200" kern="1200" dirty="0"/>
        </a:p>
      </dsp:txBody>
      <dsp:txXfrm>
        <a:off x="0" y="0"/>
        <a:ext cx="8280075" cy="369935"/>
      </dsp:txXfrm>
    </dsp:sp>
    <dsp:sp modelId="{2479ACCB-80D5-4DAA-B562-F6BF15AA1F96}">
      <dsp:nvSpPr>
        <dsp:cNvPr id="0" name=""/>
        <dsp:cNvSpPr/>
      </dsp:nvSpPr>
      <dsp:spPr>
        <a:xfrm>
          <a:off x="0" y="369935"/>
          <a:ext cx="8280075" cy="0"/>
        </a:xfrm>
        <a:prstGeom prst="line">
          <a:avLst/>
        </a:prstGeom>
        <a:solidFill>
          <a:schemeClr val="accent3">
            <a:shade val="50000"/>
            <a:hueOff val="267556"/>
            <a:satOff val="-4269"/>
            <a:lumOff val="41107"/>
            <a:alphaOff val="0"/>
          </a:schemeClr>
        </a:solidFill>
        <a:ln w="25400" cap="flat" cmpd="sng" algn="ctr">
          <a:solidFill>
            <a:schemeClr val="accent3">
              <a:shade val="50000"/>
              <a:hueOff val="267556"/>
              <a:satOff val="-4269"/>
              <a:lumOff val="411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B7B56-B077-4D90-B26C-00AFB49C0695}">
      <dsp:nvSpPr>
        <dsp:cNvPr id="0" name=""/>
        <dsp:cNvSpPr/>
      </dsp:nvSpPr>
      <dsp:spPr>
        <a:xfrm>
          <a:off x="0" y="369935"/>
          <a:ext cx="8280075" cy="369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lv-LV" sz="1200" kern="1200" dirty="0" smtClean="0"/>
            <a:t>** iekļauti arī darba meklētāji								</a:t>
          </a:r>
          <a:endParaRPr lang="lv-LV" sz="1200" kern="1200" dirty="0"/>
        </a:p>
      </dsp:txBody>
      <dsp:txXfrm>
        <a:off x="0" y="369935"/>
        <a:ext cx="8280075" cy="369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5FFC7-B7DD-4CE2-BCD9-917DE6E8EFD4}">
      <dsp:nvSpPr>
        <dsp:cNvPr id="0" name=""/>
        <dsp:cNvSpPr/>
      </dsp:nvSpPr>
      <dsp:spPr>
        <a:xfrm>
          <a:off x="0" y="405"/>
          <a:ext cx="8620125" cy="0"/>
        </a:xfrm>
        <a:prstGeom prst="lin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sp>
    <dsp:sp modelId="{7F797A8A-E0F4-43C7-8584-450C5CC58650}">
      <dsp:nvSpPr>
        <dsp:cNvPr id="0" name=""/>
        <dsp:cNvSpPr/>
      </dsp:nvSpPr>
      <dsp:spPr>
        <a:xfrm>
          <a:off x="0" y="405"/>
          <a:ext cx="8620125" cy="830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rtl="0">
            <a:lnSpc>
              <a:spcPct val="90000"/>
            </a:lnSpc>
            <a:spcBef>
              <a:spcPct val="0"/>
            </a:spcBef>
            <a:spcAft>
              <a:spcPct val="35000"/>
            </a:spcAft>
          </a:pPr>
          <a:r>
            <a:rPr lang="lv-LV" sz="1400" kern="1200" dirty="0" smtClean="0">
              <a:latin typeface="+mn-lt"/>
              <a:ea typeface="Verdana" pitchFamily="34" charset="0"/>
              <a:cs typeface="Verdana" pitchFamily="34" charset="0"/>
            </a:rPr>
            <a:t>No 2013.-2016.gada septembrim pasākumu izmantojusi 671 persona, no tām 628 jeb 94% transporta izdevumu atlīdzībai. </a:t>
          </a:r>
          <a:r>
            <a:rPr lang="lv-LV" sz="1400" b="1" kern="1200" dirty="0" smtClean="0">
              <a:latin typeface="+mn-lt"/>
              <a:ea typeface="Verdana" pitchFamily="34" charset="0"/>
              <a:cs typeface="Verdana" pitchFamily="34" charset="0"/>
            </a:rPr>
            <a:t>Mobilitāti vairāk izmanto Latgales reģionā (36%) </a:t>
          </a:r>
          <a:r>
            <a:rPr lang="lv-LV" sz="1400" kern="1200" dirty="0" smtClean="0">
              <a:latin typeface="+mn-lt"/>
              <a:ea typeface="Verdana" pitchFamily="34" charset="0"/>
              <a:cs typeface="Verdana" pitchFamily="34" charset="0"/>
            </a:rPr>
            <a:t>– galvenokārt Rēzeknē un Ludzā ar darba vietas adresi lielākoties Rēzeknē un Daugavpilī (Rēzeknes gaļas kombināts, izmitināšanas un ēdināšanas uzņēmumi). Pasākumā vairāk iesaistās personas no 40-54 gadiem, kā ari gados jaunāki  vecuma grupā no 25-29 gadi.</a:t>
          </a:r>
          <a:endParaRPr lang="lv-LV" sz="1400" kern="1200" dirty="0">
            <a:latin typeface="+mn-lt"/>
            <a:ea typeface="Verdana" pitchFamily="34" charset="0"/>
            <a:cs typeface="Verdana" pitchFamily="34" charset="0"/>
          </a:endParaRPr>
        </a:p>
      </dsp:txBody>
      <dsp:txXfrm>
        <a:off x="0" y="405"/>
        <a:ext cx="8620125" cy="8301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89205-6795-49A3-8685-A0DEA66CF898}">
      <dsp:nvSpPr>
        <dsp:cNvPr id="0" name=""/>
        <dsp:cNvSpPr/>
      </dsp:nvSpPr>
      <dsp:spPr>
        <a:xfrm>
          <a:off x="1573" y="0"/>
          <a:ext cx="2448701" cy="529717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endParaRPr lang="lv-LV" sz="1400" b="1" kern="1200" dirty="0" smtClean="0">
            <a:solidFill>
              <a:schemeClr val="accent6">
                <a:lumMod val="50000"/>
              </a:schemeClr>
            </a:solidFill>
            <a:latin typeface="Times New Roman" panose="02020603050405020304" pitchFamily="18" charset="0"/>
            <a:ea typeface="Verdana" pitchFamily="34" charset="0"/>
            <a:cs typeface="Times New Roman" panose="02020603050405020304" pitchFamily="18" charset="0"/>
          </a:endParaRPr>
        </a:p>
        <a:p>
          <a:pPr lvl="0" algn="ctr" defTabSz="622300" rtl="0">
            <a:lnSpc>
              <a:spcPct val="90000"/>
            </a:lnSpc>
            <a:spcBef>
              <a:spcPct val="0"/>
            </a:spcBef>
            <a:spcAft>
              <a:spcPct val="35000"/>
            </a:spcAft>
          </a:pPr>
          <a:r>
            <a:rPr lang="lv-LV" sz="1400" b="1" kern="1200" dirty="0" smtClean="0">
              <a:solidFill>
                <a:schemeClr val="accent6">
                  <a:lumMod val="50000"/>
                </a:schemeClr>
              </a:solidFill>
              <a:latin typeface="Times New Roman" panose="02020603050405020304" pitchFamily="18" charset="0"/>
              <a:ea typeface="Verdana" pitchFamily="34" charset="0"/>
              <a:cs typeface="Times New Roman" panose="02020603050405020304" pitchFamily="18" charset="0"/>
            </a:rPr>
            <a:t>Mērķis: </a:t>
          </a:r>
          <a:r>
            <a:rPr lang="lv-LV" sz="1400" b="1" kern="1200" dirty="0" smtClean="0">
              <a:solidFill>
                <a:schemeClr val="accent3">
                  <a:lumMod val="50000"/>
                </a:schemeClr>
              </a:solidFill>
              <a:latin typeface="Times New Roman" panose="02020603050405020304" pitchFamily="18" charset="0"/>
              <a:ea typeface="Verdana" pitchFamily="34" charset="0"/>
              <a:cs typeface="Times New Roman" panose="02020603050405020304" pitchFamily="18" charset="0"/>
            </a:rPr>
            <a:t>Atbalsts reģionālajai mobilitātei </a:t>
          </a:r>
          <a:r>
            <a:rPr lang="lv-LV" sz="1400" kern="1200" dirty="0" smtClean="0">
              <a:latin typeface="Times New Roman" panose="02020603050405020304" pitchFamily="18" charset="0"/>
              <a:ea typeface="Verdana" pitchFamily="34" charset="0"/>
              <a:cs typeface="Times New Roman" panose="02020603050405020304" pitchFamily="18" charset="0"/>
            </a:rPr>
            <a:t>aktīvo nodarbinātības pasākumu ietvaros paredz </a:t>
          </a:r>
          <a:r>
            <a:rPr lang="lv-LV" sz="1400" b="1" kern="1200" dirty="0" smtClean="0">
              <a:solidFill>
                <a:schemeClr val="accent3">
                  <a:lumMod val="50000"/>
                </a:schemeClr>
              </a:solidFill>
              <a:latin typeface="Times New Roman" panose="02020603050405020304" pitchFamily="18" charset="0"/>
              <a:ea typeface="Verdana" pitchFamily="34" charset="0"/>
              <a:cs typeface="Times New Roman" panose="02020603050405020304" pitchFamily="18" charset="0"/>
            </a:rPr>
            <a:t>nodrošināt</a:t>
          </a:r>
          <a:r>
            <a:rPr lang="lv-LV" sz="1400" kern="1200" dirty="0" smtClean="0">
              <a:latin typeface="Times New Roman" panose="02020603050405020304" pitchFamily="18" charset="0"/>
              <a:ea typeface="Verdana" pitchFamily="34" charset="0"/>
              <a:cs typeface="Times New Roman" panose="02020603050405020304" pitchFamily="18" charset="0"/>
            </a:rPr>
            <a:t> </a:t>
          </a:r>
          <a:r>
            <a:rPr lang="lv-LV" sz="1400" b="1" kern="1200" dirty="0" smtClean="0">
              <a:solidFill>
                <a:schemeClr val="accent3">
                  <a:lumMod val="50000"/>
                </a:schemeClr>
              </a:solidFill>
              <a:latin typeface="Times New Roman" panose="02020603050405020304" pitchFamily="18" charset="0"/>
              <a:ea typeface="Verdana" pitchFamily="34" charset="0"/>
              <a:cs typeface="Times New Roman" panose="02020603050405020304" pitchFamily="18" charset="0"/>
            </a:rPr>
            <a:t>finanšu atlīdzību </a:t>
          </a:r>
          <a:r>
            <a:rPr lang="lv-LV" sz="1400" kern="1200" dirty="0" smtClean="0">
              <a:latin typeface="Times New Roman" panose="02020603050405020304" pitchFamily="18" charset="0"/>
              <a:ea typeface="Verdana" pitchFamily="34" charset="0"/>
              <a:cs typeface="Times New Roman" panose="02020603050405020304" pitchFamily="18" charset="0"/>
            </a:rPr>
            <a:t>bezdarbniekiem, lai segtu transporta izdevumus braucieniem no deklarētās dzīvesvietas uz darba vai apmācību vietu un atpakaļ un kompensētu izdevumus par dzīvojamās telpas īri vai dzīvošanu dienesta viesnīcā</a:t>
          </a:r>
          <a:r>
            <a:rPr lang="lv-LV" sz="1400" b="1" kern="1200" dirty="0" smtClean="0">
              <a:solidFill>
                <a:schemeClr val="accent3">
                  <a:lumMod val="50000"/>
                </a:schemeClr>
              </a:solidFill>
              <a:latin typeface="Times New Roman" panose="02020603050405020304" pitchFamily="18" charset="0"/>
              <a:ea typeface="Verdana" pitchFamily="34" charset="0"/>
              <a:cs typeface="Times New Roman" panose="02020603050405020304" pitchFamily="18" charset="0"/>
            </a:rPr>
            <a:t>, ja bezdarbnieks piedalās aktīvajos nodarbinātības pasākumos.</a:t>
          </a:r>
          <a:endParaRPr lang="lv-LV" sz="1400" b="1" kern="1200" dirty="0">
            <a:solidFill>
              <a:schemeClr val="accent3">
                <a:lumMod val="50000"/>
              </a:schemeClr>
            </a:solidFill>
            <a:latin typeface="Times New Roman" panose="02020603050405020304" pitchFamily="18" charset="0"/>
            <a:ea typeface="Verdana" pitchFamily="34" charset="0"/>
            <a:cs typeface="Times New Roman" panose="02020603050405020304" pitchFamily="18" charset="0"/>
          </a:endParaRPr>
        </a:p>
      </dsp:txBody>
      <dsp:txXfrm>
        <a:off x="1573" y="2118871"/>
        <a:ext cx="2448701" cy="2118871"/>
      </dsp:txXfrm>
    </dsp:sp>
    <dsp:sp modelId="{E0CFCC33-15B4-4518-BBE0-7DE143A6F18B}">
      <dsp:nvSpPr>
        <dsp:cNvPr id="0" name=""/>
        <dsp:cNvSpPr/>
      </dsp:nvSpPr>
      <dsp:spPr>
        <a:xfrm>
          <a:off x="589646" y="339959"/>
          <a:ext cx="1252023" cy="134983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8D93C-93DE-4668-A630-F7271CD346F0}">
      <dsp:nvSpPr>
        <dsp:cNvPr id="0" name=""/>
        <dsp:cNvSpPr/>
      </dsp:nvSpPr>
      <dsp:spPr>
        <a:xfrm>
          <a:off x="2523736" y="0"/>
          <a:ext cx="2448701" cy="5297179"/>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lv-LV" sz="1600" b="1" kern="1200" dirty="0" smtClean="0">
              <a:solidFill>
                <a:schemeClr val="accent5">
                  <a:lumMod val="50000"/>
                </a:schemeClr>
              </a:solidFill>
              <a:latin typeface="Times New Roman" panose="02020603050405020304" pitchFamily="18" charset="0"/>
              <a:ea typeface="Verdana" pitchFamily="34" charset="0"/>
              <a:cs typeface="Times New Roman" panose="02020603050405020304" pitchFamily="18" charset="0"/>
            </a:rPr>
            <a:t>Apmācību vieta atrodas vismaz 20 km attālumā no deklarētās dzīvesvietas,</a:t>
          </a:r>
          <a:r>
            <a:rPr lang="lv-LV" sz="1600" kern="1200" dirty="0" smtClean="0">
              <a:latin typeface="Times New Roman" panose="02020603050405020304" pitchFamily="18" charset="0"/>
              <a:ea typeface="Verdana" pitchFamily="34" charset="0"/>
              <a:cs typeface="Times New Roman" panose="02020603050405020304" pitchFamily="18" charset="0"/>
            </a:rPr>
            <a:t> un bezdarbnieka norādītajā dzīvesvietā ir deklarēts vismaz sešus mēnešus vai šajā laikā ir mainījis deklarēto dzīvesvietu, un gan jaunā, gan iepriekšējā dzīvesvieta atrodas vienas pašvaldības administratīvajā teritorijā.</a:t>
          </a:r>
          <a:endParaRPr lang="lv-LV" sz="1600" kern="1200" dirty="0">
            <a:latin typeface="Times New Roman" panose="02020603050405020304" pitchFamily="18" charset="0"/>
            <a:ea typeface="Verdana" pitchFamily="34" charset="0"/>
            <a:cs typeface="Times New Roman" panose="02020603050405020304" pitchFamily="18" charset="0"/>
          </a:endParaRPr>
        </a:p>
      </dsp:txBody>
      <dsp:txXfrm>
        <a:off x="2523736" y="2118871"/>
        <a:ext cx="2448701" cy="2118871"/>
      </dsp:txXfrm>
    </dsp:sp>
    <dsp:sp modelId="{300B77FE-E1AD-4E58-B93D-785BDDD071D1}">
      <dsp:nvSpPr>
        <dsp:cNvPr id="0" name=""/>
        <dsp:cNvSpPr/>
      </dsp:nvSpPr>
      <dsp:spPr>
        <a:xfrm>
          <a:off x="3111809" y="339959"/>
          <a:ext cx="1252023" cy="1349835"/>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6ADA70-2A6E-4B81-B78B-FF83E9656260}">
      <dsp:nvSpPr>
        <dsp:cNvPr id="0" name=""/>
        <dsp:cNvSpPr/>
      </dsp:nvSpPr>
      <dsp:spPr>
        <a:xfrm>
          <a:off x="5045899" y="0"/>
          <a:ext cx="2448701" cy="5297179"/>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l" defTabSz="711200" rtl="0">
            <a:lnSpc>
              <a:spcPct val="90000"/>
            </a:lnSpc>
            <a:spcBef>
              <a:spcPct val="0"/>
            </a:spcBef>
            <a:spcAft>
              <a:spcPct val="35000"/>
            </a:spcAft>
          </a:pPr>
          <a:r>
            <a:rPr lang="lv-LV" sz="1600" b="0" kern="1200" dirty="0" smtClean="0">
              <a:latin typeface="Times New Roman" panose="02020603050405020304" pitchFamily="18" charset="0"/>
              <a:ea typeface="Verdana" pitchFamily="34" charset="0"/>
              <a:cs typeface="Times New Roman" panose="02020603050405020304" pitchFamily="18" charset="0"/>
            </a:rPr>
            <a:t>Pasākumu īsteno no:</a:t>
          </a:r>
          <a:endParaRPr lang="lv-LV" sz="1600" b="0" kern="1200" dirty="0">
            <a:latin typeface="Times New Roman" panose="02020603050405020304" pitchFamily="18" charset="0"/>
            <a:ea typeface="Verdana" pitchFamily="34" charset="0"/>
            <a:cs typeface="Times New Roman" panose="02020603050405020304" pitchFamily="18" charset="0"/>
          </a:endParaRPr>
        </a:p>
        <a:p>
          <a:pPr marL="171450" lvl="1" indent="-171450" algn="l" defTabSz="711200" rtl="0">
            <a:lnSpc>
              <a:spcPct val="90000"/>
            </a:lnSpc>
            <a:spcBef>
              <a:spcPct val="0"/>
            </a:spcBef>
            <a:spcAft>
              <a:spcPct val="15000"/>
            </a:spcAft>
            <a:buChar char="••"/>
          </a:pPr>
          <a:r>
            <a:rPr lang="lv-LV" sz="1600" b="0" kern="1200" dirty="0" smtClean="0">
              <a:solidFill>
                <a:schemeClr val="bg1"/>
              </a:solidFill>
              <a:latin typeface="Times New Roman" panose="02020603050405020304" pitchFamily="18" charset="0"/>
              <a:ea typeface="Verdana" pitchFamily="34" charset="0"/>
              <a:cs typeface="Times New Roman" panose="02020603050405020304" pitchFamily="18" charset="0"/>
            </a:rPr>
            <a:t>ESF finansējuma (JG, SDB, ABI);</a:t>
          </a:r>
          <a:endParaRPr lang="lv-LV" sz="1600" b="0" kern="1200" dirty="0">
            <a:solidFill>
              <a:schemeClr val="bg1"/>
            </a:solidFill>
            <a:latin typeface="Times New Roman" panose="02020603050405020304" pitchFamily="18" charset="0"/>
            <a:ea typeface="Verdana" pitchFamily="34" charset="0"/>
            <a:cs typeface="Times New Roman" panose="02020603050405020304" pitchFamily="18" charset="0"/>
          </a:endParaRPr>
        </a:p>
        <a:p>
          <a:pPr marL="171450" lvl="1" indent="-171450" algn="l" defTabSz="711200" rtl="0">
            <a:lnSpc>
              <a:spcPct val="90000"/>
            </a:lnSpc>
            <a:spcBef>
              <a:spcPct val="0"/>
            </a:spcBef>
            <a:spcAft>
              <a:spcPct val="15000"/>
            </a:spcAft>
            <a:buChar char="••"/>
          </a:pPr>
          <a:r>
            <a:rPr lang="lv-LV" sz="1600" b="0" kern="1200" dirty="0" smtClean="0">
              <a:solidFill>
                <a:schemeClr val="bg1"/>
              </a:solidFill>
              <a:latin typeface="Times New Roman" panose="02020603050405020304" pitchFamily="18" charset="0"/>
              <a:ea typeface="Verdana" pitchFamily="34" charset="0"/>
              <a:cs typeface="Times New Roman" panose="02020603050405020304" pitchFamily="18" charset="0"/>
            </a:rPr>
            <a:t>Nodarbinātības speciālā budžeta finansējuma.</a:t>
          </a:r>
          <a:endParaRPr lang="lv-LV" sz="1600" b="0" kern="1200" dirty="0">
            <a:solidFill>
              <a:schemeClr val="bg1"/>
            </a:solidFill>
            <a:latin typeface="Times New Roman" panose="02020603050405020304" pitchFamily="18" charset="0"/>
            <a:ea typeface="Verdana" pitchFamily="34" charset="0"/>
            <a:cs typeface="Times New Roman" panose="02020603050405020304" pitchFamily="18" charset="0"/>
          </a:endParaRPr>
        </a:p>
      </dsp:txBody>
      <dsp:txXfrm>
        <a:off x="5045899" y="2118871"/>
        <a:ext cx="2448701" cy="2118871"/>
      </dsp:txXfrm>
    </dsp:sp>
    <dsp:sp modelId="{921348E0-90A8-479E-B466-FAD08C0FA078}">
      <dsp:nvSpPr>
        <dsp:cNvPr id="0" name=""/>
        <dsp:cNvSpPr/>
      </dsp:nvSpPr>
      <dsp:spPr>
        <a:xfrm>
          <a:off x="5654504" y="381059"/>
          <a:ext cx="1252023" cy="1349835"/>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8E00EC-3AC7-468F-A986-478F081FD652}">
      <dsp:nvSpPr>
        <dsp:cNvPr id="0" name=""/>
        <dsp:cNvSpPr/>
      </dsp:nvSpPr>
      <dsp:spPr>
        <a:xfrm>
          <a:off x="279295" y="4780510"/>
          <a:ext cx="6896481" cy="460775"/>
        </a:xfrm>
        <a:prstGeom prst="lef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1C0D6-16EC-4911-B04C-E539BF9B9E5C}">
      <dsp:nvSpPr>
        <dsp:cNvPr id="0" name=""/>
        <dsp:cNvSpPr/>
      </dsp:nvSpPr>
      <dsp:spPr>
        <a:xfrm>
          <a:off x="0" y="0"/>
          <a:ext cx="8363164" cy="0"/>
        </a:xfrm>
        <a:prstGeom prst="line">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A263B2-C306-4A4B-B578-E084C43F30AE}">
      <dsp:nvSpPr>
        <dsp:cNvPr id="0" name=""/>
        <dsp:cNvSpPr/>
      </dsp:nvSpPr>
      <dsp:spPr>
        <a:xfrm>
          <a:off x="0" y="0"/>
          <a:ext cx="8363164" cy="877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rtl="0">
            <a:lnSpc>
              <a:spcPct val="90000"/>
            </a:lnSpc>
            <a:spcBef>
              <a:spcPct val="0"/>
            </a:spcBef>
            <a:spcAft>
              <a:spcPct val="35000"/>
            </a:spcAft>
          </a:pPr>
          <a:r>
            <a:rPr lang="lv-LV" sz="1600" b="0" i="0" kern="1200" dirty="0" smtClean="0"/>
            <a:t>2014.gadā mobilitāte tika īstenota tikai JG projekta pasākumu ietvaros, 2015.gadā JG, ABI un SDB. </a:t>
          </a:r>
        </a:p>
        <a:p>
          <a:pPr lvl="0" algn="just" defTabSz="711200" rtl="0">
            <a:lnSpc>
              <a:spcPct val="90000"/>
            </a:lnSpc>
            <a:spcBef>
              <a:spcPct val="0"/>
            </a:spcBef>
            <a:spcAft>
              <a:spcPct val="35000"/>
            </a:spcAft>
          </a:pPr>
          <a:r>
            <a:rPr lang="lv-LV" sz="1600" b="0" i="0" kern="1200" dirty="0" smtClean="0"/>
            <a:t>2016.gadā 3/4 bezdarbnieku mobilitātes atbalstu izmanto ABI projekta ietvaros, kam seko JG pasākumi.</a:t>
          </a:r>
          <a:endParaRPr lang="lv-LV" sz="1600" b="0" i="0" kern="1200" dirty="0"/>
        </a:p>
      </dsp:txBody>
      <dsp:txXfrm>
        <a:off x="0" y="0"/>
        <a:ext cx="8363164" cy="8771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12104-A84F-4CC6-BA49-223D720E39A3}">
      <dsp:nvSpPr>
        <dsp:cNvPr id="0" name=""/>
        <dsp:cNvSpPr/>
      </dsp:nvSpPr>
      <dsp:spPr>
        <a:xfrm>
          <a:off x="0" y="0"/>
          <a:ext cx="8512139" cy="0"/>
        </a:xfrm>
        <a:prstGeom prst="line">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5D56C5-558A-4151-A001-77A67BACB2B1}">
      <dsp:nvSpPr>
        <dsp:cNvPr id="0" name=""/>
        <dsp:cNvSpPr/>
      </dsp:nvSpPr>
      <dsp:spPr>
        <a:xfrm>
          <a:off x="0" y="0"/>
          <a:ext cx="8512139" cy="106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rtl="0">
            <a:lnSpc>
              <a:spcPct val="90000"/>
            </a:lnSpc>
            <a:spcBef>
              <a:spcPct val="0"/>
            </a:spcBef>
            <a:spcAft>
              <a:spcPct val="35000"/>
            </a:spcAft>
          </a:pPr>
          <a:r>
            <a:rPr lang="lv-LV" sz="1600" b="0" kern="1200" dirty="0" smtClean="0"/>
            <a:t>Pasākuma īstenošanas periodā no 2012.gada  līdz 2016.gada septembrim dalību uzsākuši 100 469 bezdarbnieki, t.sk. 9 581 šā gada 9 mēnešos. </a:t>
          </a:r>
        </a:p>
        <a:p>
          <a:pPr lvl="0" algn="just" defTabSz="711200" rtl="0">
            <a:lnSpc>
              <a:spcPct val="90000"/>
            </a:lnSpc>
            <a:spcBef>
              <a:spcPct val="0"/>
            </a:spcBef>
            <a:spcAft>
              <a:spcPct val="35000"/>
            </a:spcAft>
          </a:pPr>
          <a:r>
            <a:rPr lang="lv-LV" sz="1600" b="0" kern="1200" dirty="0" smtClean="0"/>
            <a:t>Lielākā daļa (39%) pasākumu uzsākušo vērojama Latgales reģionā</a:t>
          </a:r>
        </a:p>
      </dsp:txBody>
      <dsp:txXfrm>
        <a:off x="0" y="0"/>
        <a:ext cx="8512139" cy="106679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0.26394</cdr:x>
      <cdr:y>0.76434</cdr:y>
    </cdr:from>
    <cdr:to>
      <cdr:x>0.39977</cdr:x>
      <cdr:y>0.83553</cdr:y>
    </cdr:to>
    <cdr:sp macro="" textlink="">
      <cdr:nvSpPr>
        <cdr:cNvPr id="2" name="TextBox 1"/>
        <cdr:cNvSpPr txBox="1"/>
      </cdr:nvSpPr>
      <cdr:spPr>
        <a:xfrm xmlns:a="http://schemas.openxmlformats.org/drawingml/2006/main">
          <a:off x="2413501" y="2163405"/>
          <a:ext cx="1242030" cy="2014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1200" b="1" dirty="0">
              <a:solidFill>
                <a:schemeClr val="accent6">
                  <a:lumMod val="75000"/>
                </a:schemeClr>
              </a:solidFill>
            </a:rPr>
            <a:t>=14%</a:t>
          </a:r>
        </a:p>
      </cdr:txBody>
    </cdr:sp>
  </cdr:relSizeAnchor>
  <cdr:relSizeAnchor xmlns:cdr="http://schemas.openxmlformats.org/drawingml/2006/chartDrawing">
    <cdr:from>
      <cdr:x>0.26465</cdr:x>
      <cdr:y>0.56229</cdr:y>
    </cdr:from>
    <cdr:to>
      <cdr:x>0.40048</cdr:x>
      <cdr:y>0.63348</cdr:y>
    </cdr:to>
    <cdr:sp macro="" textlink="">
      <cdr:nvSpPr>
        <cdr:cNvPr id="3" name="TextBox 1"/>
        <cdr:cNvSpPr txBox="1"/>
      </cdr:nvSpPr>
      <cdr:spPr>
        <a:xfrm xmlns:a="http://schemas.openxmlformats.org/drawingml/2006/main">
          <a:off x="2419993" y="1591518"/>
          <a:ext cx="1242030" cy="2014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dirty="0">
              <a:solidFill>
                <a:schemeClr val="accent6">
                  <a:lumMod val="75000"/>
                </a:schemeClr>
              </a:solidFill>
            </a:rPr>
            <a:t>=37%</a:t>
          </a:r>
        </a:p>
      </cdr:txBody>
    </cdr:sp>
  </cdr:relSizeAnchor>
  <cdr:relSizeAnchor xmlns:cdr="http://schemas.openxmlformats.org/drawingml/2006/chartDrawing">
    <cdr:from>
      <cdr:x>0.26353</cdr:x>
      <cdr:y>0.3078</cdr:y>
    </cdr:from>
    <cdr:to>
      <cdr:x>0.39936</cdr:x>
      <cdr:y>0.379</cdr:y>
    </cdr:to>
    <cdr:sp macro="" textlink="">
      <cdr:nvSpPr>
        <cdr:cNvPr id="4" name="TextBox 1"/>
        <cdr:cNvSpPr txBox="1"/>
      </cdr:nvSpPr>
      <cdr:spPr>
        <a:xfrm xmlns:a="http://schemas.openxmlformats.org/drawingml/2006/main">
          <a:off x="2409719" y="871204"/>
          <a:ext cx="1242030" cy="2015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dirty="0">
              <a:solidFill>
                <a:schemeClr val="accent6">
                  <a:lumMod val="75000"/>
                </a:schemeClr>
              </a:solidFill>
            </a:rPr>
            <a:t>=26%</a:t>
          </a:r>
        </a:p>
      </cdr:txBody>
    </cdr:sp>
  </cdr:relSizeAnchor>
  <cdr:relSizeAnchor xmlns:cdr="http://schemas.openxmlformats.org/drawingml/2006/chartDrawing">
    <cdr:from>
      <cdr:x>0.26841</cdr:x>
      <cdr:y>0.14615</cdr:y>
    </cdr:from>
    <cdr:to>
      <cdr:x>0.40423</cdr:x>
      <cdr:y>0.21734</cdr:y>
    </cdr:to>
    <cdr:sp macro="" textlink="">
      <cdr:nvSpPr>
        <cdr:cNvPr id="5" name="TextBox 1"/>
        <cdr:cNvSpPr txBox="1"/>
      </cdr:nvSpPr>
      <cdr:spPr>
        <a:xfrm xmlns:a="http://schemas.openxmlformats.org/drawingml/2006/main">
          <a:off x="2454338" y="413660"/>
          <a:ext cx="1241938" cy="2014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dirty="0">
              <a:solidFill>
                <a:schemeClr val="accent6">
                  <a:lumMod val="75000"/>
                </a:schemeClr>
              </a:solidFill>
            </a:rPr>
            <a:t>=12%</a:t>
          </a:r>
        </a:p>
      </cdr:txBody>
    </cdr:sp>
  </cdr:relSizeAnchor>
  <cdr:relSizeAnchor xmlns:cdr="http://schemas.openxmlformats.org/drawingml/2006/chartDrawing">
    <cdr:from>
      <cdr:x>0.2692</cdr:x>
      <cdr:y>0.06334</cdr:y>
    </cdr:from>
    <cdr:to>
      <cdr:x>0.40503</cdr:x>
      <cdr:y>0.13454</cdr:y>
    </cdr:to>
    <cdr:sp macro="" textlink="">
      <cdr:nvSpPr>
        <cdr:cNvPr id="6" name="TextBox 1"/>
        <cdr:cNvSpPr txBox="1"/>
      </cdr:nvSpPr>
      <cdr:spPr>
        <a:xfrm xmlns:a="http://schemas.openxmlformats.org/drawingml/2006/main">
          <a:off x="2461580" y="179270"/>
          <a:ext cx="1242030" cy="2015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dirty="0">
              <a:solidFill>
                <a:schemeClr val="accent6">
                  <a:lumMod val="75000"/>
                </a:schemeClr>
              </a:solidFill>
            </a:rPr>
            <a:t>=</a:t>
          </a:r>
          <a:r>
            <a:rPr lang="lv-LV" sz="1200" b="1" dirty="0" smtClean="0">
              <a:solidFill>
                <a:schemeClr val="accent6">
                  <a:lumMod val="75000"/>
                </a:schemeClr>
              </a:solidFill>
            </a:rPr>
            <a:t>11%</a:t>
          </a:r>
          <a:endParaRPr lang="lv-LV" sz="1200" b="1" dirty="0">
            <a:solidFill>
              <a:schemeClr val="accent6">
                <a:lumMod val="7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0.55481</cdr:x>
      <cdr:y>0.81779</cdr:y>
    </cdr:from>
    <cdr:to>
      <cdr:x>0.89737</cdr:x>
      <cdr:y>1</cdr:y>
    </cdr:to>
    <cdr:sp macro="" textlink="">
      <cdr:nvSpPr>
        <cdr:cNvPr id="2" name="TextBox 1"/>
        <cdr:cNvSpPr txBox="1"/>
      </cdr:nvSpPr>
      <cdr:spPr>
        <a:xfrm xmlns:a="http://schemas.openxmlformats.org/drawingml/2006/main">
          <a:off x="1562927" y="1202078"/>
          <a:ext cx="965015" cy="2678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1200" b="1" dirty="0">
              <a:solidFill>
                <a:schemeClr val="accent6">
                  <a:lumMod val="75000"/>
                </a:schemeClr>
              </a:solidFill>
            </a:rPr>
            <a:t>=16%</a:t>
          </a:r>
        </a:p>
      </cdr:txBody>
    </cdr:sp>
  </cdr:relSizeAnchor>
  <cdr:relSizeAnchor xmlns:cdr="http://schemas.openxmlformats.org/drawingml/2006/chartDrawing">
    <cdr:from>
      <cdr:x>0.55276</cdr:x>
      <cdr:y>0.685</cdr:y>
    </cdr:from>
    <cdr:to>
      <cdr:x>0.86114</cdr:x>
      <cdr:y>0.75619</cdr:y>
    </cdr:to>
    <cdr:sp macro="" textlink="">
      <cdr:nvSpPr>
        <cdr:cNvPr id="3" name="TextBox 1"/>
        <cdr:cNvSpPr txBox="1"/>
      </cdr:nvSpPr>
      <cdr:spPr>
        <a:xfrm xmlns:a="http://schemas.openxmlformats.org/drawingml/2006/main">
          <a:off x="1557158" y="1006884"/>
          <a:ext cx="868720" cy="1046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dirty="0">
              <a:solidFill>
                <a:schemeClr val="accent6">
                  <a:lumMod val="75000"/>
                </a:schemeClr>
              </a:solidFill>
            </a:rPr>
            <a:t>=27%</a:t>
          </a:r>
        </a:p>
      </cdr:txBody>
    </cdr:sp>
  </cdr:relSizeAnchor>
  <cdr:relSizeAnchor xmlns:cdr="http://schemas.openxmlformats.org/drawingml/2006/chartDrawing">
    <cdr:from>
      <cdr:x>0.54699</cdr:x>
      <cdr:y>0.50389</cdr:y>
    </cdr:from>
    <cdr:to>
      <cdr:x>0.79764</cdr:x>
      <cdr:y>0.69198</cdr:y>
    </cdr:to>
    <cdr:sp macro="" textlink="">
      <cdr:nvSpPr>
        <cdr:cNvPr id="4" name="TextBox 1"/>
        <cdr:cNvSpPr txBox="1"/>
      </cdr:nvSpPr>
      <cdr:spPr>
        <a:xfrm xmlns:a="http://schemas.openxmlformats.org/drawingml/2006/main">
          <a:off x="1540895" y="740673"/>
          <a:ext cx="706092" cy="2764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dirty="0">
              <a:solidFill>
                <a:schemeClr val="accent6">
                  <a:lumMod val="75000"/>
                </a:schemeClr>
              </a:solidFill>
            </a:rPr>
            <a:t>=27%</a:t>
          </a:r>
        </a:p>
      </cdr:txBody>
    </cdr:sp>
  </cdr:relSizeAnchor>
  <cdr:relSizeAnchor xmlns:cdr="http://schemas.openxmlformats.org/drawingml/2006/chartDrawing">
    <cdr:from>
      <cdr:x>0.54544</cdr:x>
      <cdr:y>0.32153</cdr:y>
    </cdr:from>
    <cdr:to>
      <cdr:x>0.794</cdr:x>
      <cdr:y>0.52572</cdr:y>
    </cdr:to>
    <cdr:sp macro="" textlink="">
      <cdr:nvSpPr>
        <cdr:cNvPr id="5" name="TextBox 1"/>
        <cdr:cNvSpPr txBox="1"/>
      </cdr:nvSpPr>
      <cdr:spPr>
        <a:xfrm xmlns:a="http://schemas.openxmlformats.org/drawingml/2006/main">
          <a:off x="1536533" y="472612"/>
          <a:ext cx="700195" cy="3001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dirty="0">
              <a:solidFill>
                <a:schemeClr val="accent6">
                  <a:lumMod val="75000"/>
                </a:schemeClr>
              </a:solidFill>
            </a:rPr>
            <a:t>=14%</a:t>
          </a:r>
        </a:p>
      </cdr:txBody>
    </cdr:sp>
  </cdr:relSizeAnchor>
  <cdr:relSizeAnchor xmlns:cdr="http://schemas.openxmlformats.org/drawingml/2006/chartDrawing">
    <cdr:from>
      <cdr:x>0.54642</cdr:x>
      <cdr:y>0.22329</cdr:y>
    </cdr:from>
    <cdr:to>
      <cdr:x>0.75231</cdr:x>
      <cdr:y>0.44035</cdr:y>
    </cdr:to>
    <cdr:sp macro="" textlink="">
      <cdr:nvSpPr>
        <cdr:cNvPr id="6" name="TextBox 1"/>
        <cdr:cNvSpPr txBox="1"/>
      </cdr:nvSpPr>
      <cdr:spPr>
        <a:xfrm xmlns:a="http://schemas.openxmlformats.org/drawingml/2006/main">
          <a:off x="1539295" y="328222"/>
          <a:ext cx="580001" cy="3190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dirty="0">
              <a:solidFill>
                <a:schemeClr val="accent6">
                  <a:lumMod val="75000"/>
                </a:schemeClr>
              </a:solidFill>
            </a:rPr>
            <a:t>=16%</a:t>
          </a:r>
        </a:p>
      </cdr:txBody>
    </cdr:sp>
  </cdr:relSizeAnchor>
</c:userShapes>
</file>

<file path=ppt/drawings/drawing3.xml><?xml version="1.0" encoding="utf-8"?>
<c:userShapes xmlns:c="http://schemas.openxmlformats.org/drawingml/2006/chart">
  <cdr:relSizeAnchor xmlns:cdr="http://schemas.openxmlformats.org/drawingml/2006/chartDrawing">
    <cdr:from>
      <cdr:x>0.62142</cdr:x>
      <cdr:y>0.86027</cdr:y>
    </cdr:from>
    <cdr:to>
      <cdr:x>0.82329</cdr:x>
      <cdr:y>1</cdr:y>
    </cdr:to>
    <cdr:sp macro="" textlink="">
      <cdr:nvSpPr>
        <cdr:cNvPr id="2" name="TextBox 1"/>
        <cdr:cNvSpPr txBox="1"/>
      </cdr:nvSpPr>
      <cdr:spPr>
        <a:xfrm xmlns:a="http://schemas.openxmlformats.org/drawingml/2006/main">
          <a:off x="1818669" y="2011833"/>
          <a:ext cx="590800" cy="3267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1200" b="1" dirty="0">
              <a:solidFill>
                <a:schemeClr val="accent6">
                  <a:lumMod val="75000"/>
                </a:schemeClr>
              </a:solidFill>
            </a:rPr>
            <a:t>=16%</a:t>
          </a:r>
        </a:p>
      </cdr:txBody>
    </cdr:sp>
  </cdr:relSizeAnchor>
  <cdr:relSizeAnchor xmlns:cdr="http://schemas.openxmlformats.org/drawingml/2006/chartDrawing">
    <cdr:from>
      <cdr:x>0.62999</cdr:x>
      <cdr:y>0.65984</cdr:y>
    </cdr:from>
    <cdr:to>
      <cdr:x>0.93837</cdr:x>
      <cdr:y>0.73103</cdr:y>
    </cdr:to>
    <cdr:sp macro="" textlink="">
      <cdr:nvSpPr>
        <cdr:cNvPr id="3" name="TextBox 1"/>
        <cdr:cNvSpPr txBox="1"/>
      </cdr:nvSpPr>
      <cdr:spPr>
        <a:xfrm xmlns:a="http://schemas.openxmlformats.org/drawingml/2006/main">
          <a:off x="1843758" y="1543091"/>
          <a:ext cx="902516" cy="1664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dirty="0">
              <a:solidFill>
                <a:schemeClr val="accent6">
                  <a:lumMod val="75000"/>
                </a:schemeClr>
              </a:solidFill>
            </a:rPr>
            <a:t>=46%</a:t>
          </a:r>
        </a:p>
      </cdr:txBody>
    </cdr:sp>
  </cdr:relSizeAnchor>
  <cdr:relSizeAnchor xmlns:cdr="http://schemas.openxmlformats.org/drawingml/2006/chartDrawing">
    <cdr:from>
      <cdr:x>0.6277</cdr:x>
      <cdr:y>0.45907</cdr:y>
    </cdr:from>
    <cdr:to>
      <cdr:x>0.87835</cdr:x>
      <cdr:y>0.53027</cdr:y>
    </cdr:to>
    <cdr:sp macro="" textlink="">
      <cdr:nvSpPr>
        <cdr:cNvPr id="4" name="TextBox 1"/>
        <cdr:cNvSpPr txBox="1"/>
      </cdr:nvSpPr>
      <cdr:spPr>
        <a:xfrm xmlns:a="http://schemas.openxmlformats.org/drawingml/2006/main">
          <a:off x="1837050" y="1073589"/>
          <a:ext cx="733562" cy="1665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dirty="0">
              <a:solidFill>
                <a:schemeClr val="accent6">
                  <a:lumMod val="75000"/>
                </a:schemeClr>
              </a:solidFill>
            </a:rPr>
            <a:t>=15%</a:t>
          </a:r>
        </a:p>
      </cdr:txBody>
    </cdr:sp>
  </cdr:relSizeAnchor>
  <cdr:relSizeAnchor xmlns:cdr="http://schemas.openxmlformats.org/drawingml/2006/chartDrawing">
    <cdr:from>
      <cdr:x>0.62592</cdr:x>
      <cdr:y>0.3534</cdr:y>
    </cdr:from>
    <cdr:to>
      <cdr:x>0.82396</cdr:x>
      <cdr:y>0.42459</cdr:y>
    </cdr:to>
    <cdr:sp macro="" textlink="">
      <cdr:nvSpPr>
        <cdr:cNvPr id="5" name="TextBox 1"/>
        <cdr:cNvSpPr txBox="1"/>
      </cdr:nvSpPr>
      <cdr:spPr>
        <a:xfrm xmlns:a="http://schemas.openxmlformats.org/drawingml/2006/main">
          <a:off x="1831829" y="826460"/>
          <a:ext cx="579591" cy="1664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dirty="0">
              <a:solidFill>
                <a:schemeClr val="accent6">
                  <a:lumMod val="75000"/>
                </a:schemeClr>
              </a:solidFill>
            </a:rPr>
            <a:t>=12%</a:t>
          </a:r>
        </a:p>
      </cdr:txBody>
    </cdr:sp>
  </cdr:relSizeAnchor>
  <cdr:relSizeAnchor xmlns:cdr="http://schemas.openxmlformats.org/drawingml/2006/chartDrawing">
    <cdr:from>
      <cdr:x>0.62504</cdr:x>
      <cdr:y>0.24263</cdr:y>
    </cdr:from>
    <cdr:to>
      <cdr:x>0.83093</cdr:x>
      <cdr:y>0.31383</cdr:y>
    </cdr:to>
    <cdr:sp macro="" textlink="">
      <cdr:nvSpPr>
        <cdr:cNvPr id="6" name="TextBox 1"/>
        <cdr:cNvSpPr txBox="1"/>
      </cdr:nvSpPr>
      <cdr:spPr>
        <a:xfrm xmlns:a="http://schemas.openxmlformats.org/drawingml/2006/main">
          <a:off x="2309962" y="899459"/>
          <a:ext cx="760898" cy="2639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a:solidFill>
                <a:schemeClr val="accent6">
                  <a:lumMod val="75000"/>
                </a:schemeClr>
              </a:solidFill>
            </a:rPr>
            <a:t>=11%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D97C0DA-F646-418D-8B49-449AEF5F8E7D}" type="datetime1">
              <a:rPr lang="en-US" smtClean="0"/>
              <a:t>10/25/2016</a:t>
            </a:fld>
            <a:endParaRPr lang="lv-LV"/>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lv-LV" smtClean="0"/>
              <a:t>Nodarbinātības iespējas Zemgales reģionā</a:t>
            </a:r>
            <a:endParaRPr lang="lv-LV"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2461244-FAC3-4C28-9003-AB6D55A39820}" type="slidenum">
              <a:rPr lang="lv-LV" smtClean="0"/>
              <a:t>‹#›</a:t>
            </a:fld>
            <a:endParaRPr lang="lv-LV"/>
          </a:p>
        </p:txBody>
      </p:sp>
    </p:spTree>
    <p:extLst>
      <p:ext uri="{BB962C8B-B14F-4D97-AF65-F5344CB8AC3E}">
        <p14:creationId xmlns:p14="http://schemas.microsoft.com/office/powerpoint/2010/main" val="218827435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939575" fontAlgn="auto">
              <a:spcBef>
                <a:spcPts val="0"/>
              </a:spcBef>
              <a:spcAft>
                <a:spcPts val="0"/>
              </a:spcAft>
              <a:defRPr sz="1200">
                <a:latin typeface="+mn-lt"/>
                <a:ea typeface="+mn-ea"/>
                <a:cs typeface="+mn-cs"/>
              </a:defRPr>
            </a:lvl1pPr>
          </a:lstStyle>
          <a:p>
            <a:pPr>
              <a:defRPr/>
            </a:pPr>
            <a:endParaRPr lang="lv-LV"/>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E2256930-E912-4FD0-B009-2BB4700A04F8}" type="datetime1">
              <a:rPr lang="en-US" altLang="lv-LV" smtClean="0"/>
              <a:t>10/25/2016</a:t>
            </a:fld>
            <a:endParaRPr lang="lv-LV" altLang="lv-LV"/>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defTabSz="939575" fontAlgn="auto">
              <a:spcBef>
                <a:spcPts val="0"/>
              </a:spcBef>
              <a:spcAft>
                <a:spcPts val="0"/>
              </a:spcAft>
              <a:defRPr sz="1200">
                <a:latin typeface="+mn-lt"/>
                <a:ea typeface="+mn-ea"/>
                <a:cs typeface="+mn-cs"/>
              </a:defRPr>
            </a:lvl1pPr>
          </a:lstStyle>
          <a:p>
            <a:pPr>
              <a:defRPr/>
            </a:pPr>
            <a:r>
              <a:rPr lang="lv-LV" smtClean="0"/>
              <a:t>Nodarbinātības iespējas Zemgales reģionā</a:t>
            </a:r>
            <a:endParaRPr lang="lv-LV"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16948F3C-4E17-4D2D-A181-9863EFEA4759}" type="slidenum">
              <a:rPr lang="lv-LV" altLang="lv-LV"/>
              <a:pPr>
                <a:defRPr/>
              </a:pPr>
              <a:t>‹#›</a:t>
            </a:fld>
            <a:endParaRPr lang="lv-LV" altLang="lv-LV"/>
          </a:p>
        </p:txBody>
      </p:sp>
    </p:spTree>
    <p:extLst>
      <p:ext uri="{BB962C8B-B14F-4D97-AF65-F5344CB8AC3E}">
        <p14:creationId xmlns:p14="http://schemas.microsoft.com/office/powerpoint/2010/main" val="513604248"/>
      </p:ext>
    </p:extLst>
  </p:cSld>
  <p:clrMap bg1="lt1" tx1="dk1" bg2="lt2" tx2="dk2" accent1="accent1" accent2="accent2" accent3="accent3" accent4="accent4" accent5="accent5" accent6="accent6" hlink="hlink" folHlink="folHlink"/>
  <p:hf hdr="0"/>
  <p:notesStyle>
    <a:lvl1pPr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683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Date Placeholder 3"/>
          <p:cNvSpPr>
            <a:spLocks noGrp="1"/>
          </p:cNvSpPr>
          <p:nvPr>
            <p:ph type="dt" idx="10"/>
          </p:nvPr>
        </p:nvSpPr>
        <p:spPr/>
        <p:txBody>
          <a:bodyPr/>
          <a:lstStyle/>
          <a:p>
            <a:pPr>
              <a:defRPr/>
            </a:pPr>
            <a:fld id="{4CAF71B7-E6D6-444F-A58E-41C60CB0C76A}" type="datetime1">
              <a:rPr lang="en-US" altLang="lv-LV" smtClean="0"/>
              <a:t>10/25/2016</a:t>
            </a:fld>
            <a:endParaRPr lang="lv-LV" altLang="lv-LV" dirty="0"/>
          </a:p>
        </p:txBody>
      </p:sp>
      <p:sp>
        <p:nvSpPr>
          <p:cNvPr id="5" name="Footer Placeholder 4"/>
          <p:cNvSpPr>
            <a:spLocks noGrp="1"/>
          </p:cNvSpPr>
          <p:nvPr>
            <p:ph type="ftr" sz="quarter" idx="11"/>
          </p:nvPr>
        </p:nvSpPr>
        <p:spPr/>
        <p:txBody>
          <a:bodyPr/>
          <a:lstStyle/>
          <a:p>
            <a:pPr>
              <a:defRPr/>
            </a:pPr>
            <a:r>
              <a:rPr lang="lv-LV" smtClean="0"/>
              <a:t>Nodarbinātības iespējas Zemgales reģionā</a:t>
            </a:r>
            <a:endParaRPr lang="lv-LV" dirty="0"/>
          </a:p>
        </p:txBody>
      </p:sp>
      <p:sp>
        <p:nvSpPr>
          <p:cNvPr id="6" name="Slide Number Placeholder 5"/>
          <p:cNvSpPr>
            <a:spLocks noGrp="1"/>
          </p:cNvSpPr>
          <p:nvPr>
            <p:ph type="sldNum" sz="quarter" idx="12"/>
          </p:nvPr>
        </p:nvSpPr>
        <p:spPr/>
        <p:txBody>
          <a:bodyPr/>
          <a:lstStyle/>
          <a:p>
            <a:pPr>
              <a:defRPr/>
            </a:pPr>
            <a:fld id="{16948F3C-4E17-4D2D-A181-9863EFEA4759}" type="slidenum">
              <a:rPr lang="lv-LV" altLang="lv-LV" smtClean="0"/>
              <a:pPr>
                <a:defRPr/>
              </a:pPr>
              <a:t>1</a:t>
            </a:fld>
            <a:endParaRPr lang="lv-LV" altLang="lv-LV" dirty="0"/>
          </a:p>
        </p:txBody>
      </p:sp>
    </p:spTree>
    <p:extLst>
      <p:ext uri="{BB962C8B-B14F-4D97-AF65-F5344CB8AC3E}">
        <p14:creationId xmlns:p14="http://schemas.microsoft.com/office/powerpoint/2010/main" val="204202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2017.Gadā reģionā </a:t>
            </a:r>
            <a:r>
              <a:rPr lang="lv-LV" dirty="0" err="1" smtClean="0"/>
              <a:t>mobil</a:t>
            </a:r>
            <a:r>
              <a:rPr lang="lv-LV" dirty="0" smtClean="0"/>
              <a:t> plānots iesaistīt 200 personas</a:t>
            </a:r>
            <a:endParaRPr lang="lv-LV" dirty="0"/>
          </a:p>
        </p:txBody>
      </p:sp>
      <p:sp>
        <p:nvSpPr>
          <p:cNvPr id="4" name="Date Placeholder 3"/>
          <p:cNvSpPr>
            <a:spLocks noGrp="1"/>
          </p:cNvSpPr>
          <p:nvPr>
            <p:ph type="dt" idx="10"/>
          </p:nvPr>
        </p:nvSpPr>
        <p:spPr/>
        <p:txBody>
          <a:bodyPr/>
          <a:lstStyle/>
          <a:p>
            <a:pPr>
              <a:defRPr/>
            </a:pPr>
            <a:fld id="{E2256930-E912-4FD0-B009-2BB4700A04F8}" type="datetime1">
              <a:rPr lang="en-US" altLang="lv-LV" smtClean="0"/>
              <a:t>10/25/2016</a:t>
            </a:fld>
            <a:endParaRPr lang="lv-LV" altLang="lv-LV"/>
          </a:p>
        </p:txBody>
      </p:sp>
      <p:sp>
        <p:nvSpPr>
          <p:cNvPr id="5" name="Footer Placeholder 4"/>
          <p:cNvSpPr>
            <a:spLocks noGrp="1"/>
          </p:cNvSpPr>
          <p:nvPr>
            <p:ph type="ftr" sz="quarter" idx="11"/>
          </p:nvPr>
        </p:nvSpPr>
        <p:spPr/>
        <p:txBody>
          <a:bodyPr/>
          <a:lstStyle/>
          <a:p>
            <a:pPr>
              <a:defRPr/>
            </a:pPr>
            <a:r>
              <a:rPr lang="lv-LV" smtClean="0"/>
              <a:t>Nodarbinātības iespējas Zemgales reģionā</a:t>
            </a:r>
            <a:endParaRPr lang="lv-LV" dirty="0"/>
          </a:p>
        </p:txBody>
      </p:sp>
      <p:sp>
        <p:nvSpPr>
          <p:cNvPr id="6" name="Slide Number Placeholder 5"/>
          <p:cNvSpPr>
            <a:spLocks noGrp="1"/>
          </p:cNvSpPr>
          <p:nvPr>
            <p:ph type="sldNum" sz="quarter" idx="12"/>
          </p:nvPr>
        </p:nvSpPr>
        <p:spPr/>
        <p:txBody>
          <a:bodyPr/>
          <a:lstStyle/>
          <a:p>
            <a:pPr>
              <a:defRPr/>
            </a:pPr>
            <a:fld id="{16948F3C-4E17-4D2D-A181-9863EFEA4759}" type="slidenum">
              <a:rPr lang="lv-LV" altLang="lv-LV" smtClean="0"/>
              <a:pPr>
                <a:defRPr/>
              </a:pPr>
              <a:t>13</a:t>
            </a:fld>
            <a:endParaRPr lang="lv-LV" altLang="lv-LV"/>
          </a:p>
        </p:txBody>
      </p:sp>
    </p:spTree>
    <p:extLst>
      <p:ext uri="{BB962C8B-B14F-4D97-AF65-F5344CB8AC3E}">
        <p14:creationId xmlns:p14="http://schemas.microsoft.com/office/powerpoint/2010/main" val="4275091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Pasākumu īsteno no:</a:t>
            </a:r>
          </a:p>
          <a:p>
            <a:r>
              <a:rPr lang="lv-LV" dirty="0" smtClean="0"/>
              <a:t>5.1.1 JG finansējuma;</a:t>
            </a:r>
          </a:p>
          <a:p>
            <a:r>
              <a:rPr lang="lv-LV" dirty="0" smtClean="0"/>
              <a:t>5.1.2. ABI finansējuma;</a:t>
            </a:r>
          </a:p>
          <a:p>
            <a:r>
              <a:rPr lang="lv-LV" dirty="0" smtClean="0"/>
              <a:t>5.1.3. SDB finansējuma;</a:t>
            </a:r>
          </a:p>
          <a:p>
            <a:r>
              <a:rPr lang="lv-LV" dirty="0" smtClean="0"/>
              <a:t>5.1.4. SB finansējums.</a:t>
            </a:r>
          </a:p>
          <a:p>
            <a:endParaRPr lang="lv-LV" dirty="0"/>
          </a:p>
        </p:txBody>
      </p:sp>
      <p:sp>
        <p:nvSpPr>
          <p:cNvPr id="4" name="Date Placeholder 3"/>
          <p:cNvSpPr>
            <a:spLocks noGrp="1"/>
          </p:cNvSpPr>
          <p:nvPr>
            <p:ph type="dt" idx="10"/>
          </p:nvPr>
        </p:nvSpPr>
        <p:spPr/>
        <p:txBody>
          <a:bodyPr/>
          <a:lstStyle/>
          <a:p>
            <a:pPr>
              <a:defRPr/>
            </a:pPr>
            <a:r>
              <a:rPr lang="lv-LV" altLang="lv-LV" smtClean="0"/>
              <a:t>20.11.2015.</a:t>
            </a:r>
            <a:endParaRPr lang="lv-LV" altLang="lv-LV"/>
          </a:p>
        </p:txBody>
      </p:sp>
      <p:sp>
        <p:nvSpPr>
          <p:cNvPr id="5" name="Footer Placeholder 4"/>
          <p:cNvSpPr>
            <a:spLocks noGrp="1"/>
          </p:cNvSpPr>
          <p:nvPr>
            <p:ph type="ftr" sz="quarter" idx="11"/>
          </p:nvPr>
        </p:nvSpPr>
        <p:spPr/>
        <p:txBody>
          <a:bodyPr/>
          <a:lstStyle/>
          <a:p>
            <a:pPr>
              <a:defRPr/>
            </a:pPr>
            <a:r>
              <a:rPr lang="lv-LV" smtClean="0"/>
              <a:t>Bezdarbnieku ar invaliditāti integrācija</a:t>
            </a:r>
            <a:endParaRPr lang="lv-LV"/>
          </a:p>
        </p:txBody>
      </p:sp>
      <p:sp>
        <p:nvSpPr>
          <p:cNvPr id="6" name="Slide Number Placeholder 5"/>
          <p:cNvSpPr>
            <a:spLocks noGrp="1"/>
          </p:cNvSpPr>
          <p:nvPr>
            <p:ph type="sldNum" sz="quarter" idx="12"/>
          </p:nvPr>
        </p:nvSpPr>
        <p:spPr/>
        <p:txBody>
          <a:bodyPr/>
          <a:lstStyle/>
          <a:p>
            <a:pPr>
              <a:defRPr/>
            </a:pPr>
            <a:fld id="{16948F3C-4E17-4D2D-A181-9863EFEA4759}" type="slidenum">
              <a:rPr lang="lv-LV" altLang="lv-LV" smtClean="0"/>
              <a:pPr>
                <a:defRPr/>
              </a:pPr>
              <a:t>14</a:t>
            </a:fld>
            <a:endParaRPr lang="lv-LV" altLang="lv-LV"/>
          </a:p>
        </p:txBody>
      </p:sp>
    </p:spTree>
    <p:extLst>
      <p:ext uri="{BB962C8B-B14F-4D97-AF65-F5344CB8AC3E}">
        <p14:creationId xmlns:p14="http://schemas.microsoft.com/office/powerpoint/2010/main" val="471371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8213" rtl="0" eaLnBrk="0" fontAlgn="base" latinLnBrk="0" hangingPunct="0">
              <a:lnSpc>
                <a:spcPct val="100000"/>
              </a:lnSpc>
              <a:spcBef>
                <a:spcPct val="30000"/>
              </a:spcBef>
              <a:spcAft>
                <a:spcPct val="0"/>
              </a:spcAft>
              <a:buClrTx/>
              <a:buSzTx/>
              <a:buFontTx/>
              <a:buNone/>
              <a:tabLst/>
              <a:defRPr/>
            </a:pPr>
            <a:endParaRPr lang="lv-LV" sz="1200" dirty="0" smtClean="0">
              <a:solidFill>
                <a:schemeClr val="tx1"/>
              </a:solidFill>
              <a:latin typeface="Times New Roman" pitchFamily="18" charset="0"/>
              <a:cs typeface="Times New Roman" pitchFamily="18" charset="0"/>
            </a:endParaRPr>
          </a:p>
          <a:p>
            <a:pPr marL="0" marR="0" indent="0" algn="l" defTabSz="938213" rtl="0" eaLnBrk="0" fontAlgn="base" latinLnBrk="0" hangingPunct="0">
              <a:lnSpc>
                <a:spcPct val="100000"/>
              </a:lnSpc>
              <a:spcBef>
                <a:spcPct val="30000"/>
              </a:spcBef>
              <a:spcAft>
                <a:spcPct val="0"/>
              </a:spcAft>
              <a:buClrTx/>
              <a:buSzTx/>
              <a:buFontTx/>
              <a:buNone/>
              <a:tabLst/>
              <a:defRPr/>
            </a:pPr>
            <a:endParaRPr lang="lv-LV" sz="1200" u="sng" kern="1200" dirty="0" smtClean="0">
              <a:solidFill>
                <a:schemeClr val="tx1"/>
              </a:solidFill>
              <a:effectLst/>
              <a:latin typeface="+mn-lt"/>
              <a:ea typeface="MS PGothic" pitchFamily="34" charset="-128"/>
              <a:cs typeface="+mn-cs"/>
            </a:endParaRPr>
          </a:p>
          <a:p>
            <a:pPr marL="0" marR="0" indent="0" algn="l" defTabSz="938213" rtl="0" eaLnBrk="0" fontAlgn="base" latinLnBrk="0" hangingPunct="0">
              <a:lnSpc>
                <a:spcPct val="100000"/>
              </a:lnSpc>
              <a:spcBef>
                <a:spcPct val="30000"/>
              </a:spcBef>
              <a:spcAft>
                <a:spcPct val="0"/>
              </a:spcAft>
              <a:buClrTx/>
              <a:buSzTx/>
              <a:buFontTx/>
              <a:buNone/>
              <a:tabLst/>
              <a:defRPr/>
            </a:pPr>
            <a:endParaRPr lang="lv-LV" sz="1200" dirty="0" smtClean="0">
              <a:solidFill>
                <a:schemeClr val="tx1"/>
              </a:solidFill>
              <a:latin typeface="Times New Roman" pitchFamily="18" charset="0"/>
              <a:cs typeface="Times New Roman" pitchFamily="18" charset="0"/>
            </a:endParaRPr>
          </a:p>
          <a:p>
            <a:endParaRPr lang="lv-LV" dirty="0"/>
          </a:p>
        </p:txBody>
      </p:sp>
      <p:sp>
        <p:nvSpPr>
          <p:cNvPr id="4" name="Slide Number Placeholder 3"/>
          <p:cNvSpPr>
            <a:spLocks noGrp="1"/>
          </p:cNvSpPr>
          <p:nvPr>
            <p:ph type="sldNum" sz="quarter" idx="10"/>
          </p:nvPr>
        </p:nvSpPr>
        <p:spPr/>
        <p:txBody>
          <a:bodyPr/>
          <a:lstStyle/>
          <a:p>
            <a:pPr>
              <a:defRPr/>
            </a:pPr>
            <a:fld id="{045A555E-5400-45B2-8B98-3D6113A85B64}" type="slidenum">
              <a:rPr lang="lv-LV" altLang="lv-LV" smtClean="0"/>
              <a:pPr>
                <a:defRPr/>
              </a:pPr>
              <a:t>16</a:t>
            </a:fld>
            <a:endParaRPr lang="lv-LV" altLang="lv-LV"/>
          </a:p>
        </p:txBody>
      </p:sp>
    </p:spTree>
    <p:extLst>
      <p:ext uri="{BB962C8B-B14F-4D97-AF65-F5344CB8AC3E}">
        <p14:creationId xmlns:p14="http://schemas.microsoft.com/office/powerpoint/2010/main" val="2569120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lv-LV" dirty="0"/>
          </a:p>
        </p:txBody>
      </p:sp>
      <p:sp>
        <p:nvSpPr>
          <p:cNvPr id="4" name="Slide Number Placeholder 3"/>
          <p:cNvSpPr txBox="1"/>
          <p:nvPr/>
        </p:nvSpPr>
        <p:spPr>
          <a:xfrm>
            <a:off x="3850439" y="9428578"/>
            <a:ext cx="2945659" cy="496332"/>
          </a:xfrm>
          <a:prstGeom prst="rect">
            <a:avLst/>
          </a:prstGeom>
          <a:noFill/>
          <a:ln>
            <a:noFill/>
          </a:ln>
        </p:spPr>
        <p:txBody>
          <a:bodyPr vert="horz" wrap="square" lIns="91440" tIns="45720" rIns="91440" bIns="45720" anchor="b" anchorCtr="0" compatLnSpc="1"/>
          <a:lstStyle/>
          <a:p>
            <a:pPr algn="r" defTabSz="914400" fontAlgn="auto">
              <a:spcBef>
                <a:spcPts val="0"/>
              </a:spcBef>
              <a:spcAft>
                <a:spcPts val="0"/>
              </a:spcAft>
              <a:defRPr sz="1800" b="0" i="0" u="none" strike="noStrike" kern="0" cap="none" spc="0" baseline="0">
                <a:solidFill>
                  <a:srgbClr val="000000"/>
                </a:solidFill>
                <a:uFillTx/>
              </a:defRPr>
            </a:pPr>
            <a:fld id="{8BB2F790-41DD-48B3-9A47-27758423E6A2}" type="slidenum">
              <a:rPr lang="lv-LV" sz="1200" kern="0" smtClean="0">
                <a:solidFill>
                  <a:srgbClr val="000000"/>
                </a:solidFill>
                <a:latin typeface="Calibri"/>
                <a:ea typeface=""/>
              </a:rPr>
              <a:pPr algn="r" defTabSz="914400" fontAlgn="auto">
                <a:spcBef>
                  <a:spcPts val="0"/>
                </a:spcBef>
                <a:spcAft>
                  <a:spcPts val="0"/>
                </a:spcAft>
                <a:defRPr sz="1800" b="0" i="0" u="none" strike="noStrike" kern="0" cap="none" spc="0" baseline="0">
                  <a:solidFill>
                    <a:srgbClr val="000000"/>
                  </a:solidFill>
                  <a:uFillTx/>
                </a:defRPr>
              </a:pPr>
              <a:t>18</a:t>
            </a:fld>
            <a:endParaRPr lang="lv-LV" sz="1200" kern="0" smtClean="0">
              <a:solidFill>
                <a:srgbClr val="000000"/>
              </a:solidFill>
              <a:latin typeface="Calibri"/>
              <a:ea typeface=""/>
            </a:endParaRPr>
          </a:p>
        </p:txBody>
      </p:sp>
    </p:spTree>
    <p:extLst>
      <p:ext uri="{BB962C8B-B14F-4D97-AF65-F5344CB8AC3E}">
        <p14:creationId xmlns:p14="http://schemas.microsoft.com/office/powerpoint/2010/main" val="663519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lv-LV" altLang="lv-LV" dirty="0" smtClean="0">
                <a:latin typeface="Times New Roman" panose="02020603050405020304" pitchFamily="18" charset="0"/>
                <a:cs typeface="Times New Roman" panose="02020603050405020304" pitchFamily="18" charset="0"/>
              </a:rPr>
              <a:t>Darba devēju aktīva</a:t>
            </a:r>
            <a:r>
              <a:rPr lang="lv-LV" altLang="lv-LV" baseline="0" dirty="0" smtClean="0">
                <a:latin typeface="Times New Roman" panose="02020603050405020304" pitchFamily="18" charset="0"/>
                <a:cs typeface="Times New Roman" panose="02020603050405020304" pitchFamily="18" charset="0"/>
              </a:rPr>
              <a:t> iesaiste Aģentūras darba plānošanā un jaunu pakalpojumu ieviešanā.</a:t>
            </a:r>
          </a:p>
          <a:p>
            <a:pPr marL="171450" indent="-171450">
              <a:buFontTx/>
              <a:buChar char="•"/>
            </a:pPr>
            <a:r>
              <a:rPr lang="lv-LV" altLang="lv-LV" baseline="0" dirty="0" smtClean="0">
                <a:latin typeface="Times New Roman" panose="02020603050405020304" pitchFamily="18" charset="0"/>
                <a:cs typeface="Times New Roman" panose="02020603050405020304" pitchFamily="18" charset="0"/>
              </a:rPr>
              <a:t>Sadarbības attīstība ar privātajiem darbā iekārtošanās pakalpojumu sniedzējiem.</a:t>
            </a:r>
            <a:endParaRPr lang="lv-LV" altLang="lv-LV" dirty="0" smtClean="0">
              <a:latin typeface="Times New Roman" panose="02020603050405020304" pitchFamily="18" charset="0"/>
              <a:cs typeface="Times New Roman" panose="02020603050405020304" pitchFamily="18"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C15C33-7424-479E-838F-6BA5F8CCF90F}" type="slidenum">
              <a:rPr lang="lv-LV" altLang="lv-LV" smtClean="0"/>
              <a:pPr/>
              <a:t>20</a:t>
            </a:fld>
            <a:endParaRPr lang="lv-LV" altLang="lv-LV" smtClean="0"/>
          </a:p>
        </p:txBody>
      </p:sp>
    </p:spTree>
    <p:extLst>
      <p:ext uri="{BB962C8B-B14F-4D97-AF65-F5344CB8AC3E}">
        <p14:creationId xmlns:p14="http://schemas.microsoft.com/office/powerpoint/2010/main" val="4242745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ChangeArrowheads="1"/>
          </p:cNvSpPr>
          <p:nvPr/>
        </p:nvSpPr>
        <p:spPr bwMode="auto">
          <a:xfrm>
            <a:off x="3850443" y="9428586"/>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26" tIns="46113" rIns="92226" bIns="46113" anchor="b"/>
          <a:lstStyle>
            <a:lvl1pPr eaLnBrk="0" hangingPunct="0">
              <a:defRPr sz="1700">
                <a:solidFill>
                  <a:schemeClr val="tx1"/>
                </a:solidFill>
                <a:latin typeface="Times New Roman" pitchFamily="18" charset="0"/>
                <a:ea typeface="MS PGothic" pitchFamily="34" charset="-128"/>
              </a:defRPr>
            </a:lvl1pPr>
            <a:lvl2pPr marL="742950" indent="-285750" eaLnBrk="0" hangingPunct="0">
              <a:defRPr sz="1700">
                <a:solidFill>
                  <a:schemeClr val="tx1"/>
                </a:solidFill>
                <a:latin typeface="Times New Roman" pitchFamily="18" charset="0"/>
                <a:ea typeface="MS PGothic" pitchFamily="34" charset="-128"/>
              </a:defRPr>
            </a:lvl2pPr>
            <a:lvl3pPr marL="1143000" indent="-228600" eaLnBrk="0" hangingPunct="0">
              <a:defRPr sz="1700">
                <a:solidFill>
                  <a:schemeClr val="tx1"/>
                </a:solidFill>
                <a:latin typeface="Times New Roman" pitchFamily="18" charset="0"/>
                <a:ea typeface="MS PGothic" pitchFamily="34" charset="-128"/>
              </a:defRPr>
            </a:lvl3pPr>
            <a:lvl4pPr marL="1600200" indent="-228600" eaLnBrk="0" hangingPunct="0">
              <a:defRPr sz="1700">
                <a:solidFill>
                  <a:schemeClr val="tx1"/>
                </a:solidFill>
                <a:latin typeface="Times New Roman" pitchFamily="18" charset="0"/>
                <a:ea typeface="MS PGothic" pitchFamily="34" charset="-128"/>
              </a:defRPr>
            </a:lvl4pPr>
            <a:lvl5pPr marL="2057400" indent="-228600" eaLnBrk="0" hangingPunct="0">
              <a:defRPr sz="1700">
                <a:solidFill>
                  <a:schemeClr val="tx1"/>
                </a:solidFill>
                <a:latin typeface="Times New Roman" pitchFamily="18" charset="0"/>
                <a:ea typeface="MS PGothic" pitchFamily="34" charset="-128"/>
              </a:defRPr>
            </a:lvl5pPr>
            <a:lvl6pPr marL="2514600" indent="-228600" defTabSz="938213" eaLnBrk="0" fontAlgn="base" hangingPunct="0">
              <a:spcBef>
                <a:spcPct val="0"/>
              </a:spcBef>
              <a:spcAft>
                <a:spcPct val="0"/>
              </a:spcAft>
              <a:defRPr sz="1700">
                <a:solidFill>
                  <a:schemeClr val="tx1"/>
                </a:solidFill>
                <a:latin typeface="Times New Roman" pitchFamily="18" charset="0"/>
                <a:ea typeface="MS PGothic" pitchFamily="34" charset="-128"/>
              </a:defRPr>
            </a:lvl6pPr>
            <a:lvl7pPr marL="2971800" indent="-228600" defTabSz="938213" eaLnBrk="0" fontAlgn="base" hangingPunct="0">
              <a:spcBef>
                <a:spcPct val="0"/>
              </a:spcBef>
              <a:spcAft>
                <a:spcPct val="0"/>
              </a:spcAft>
              <a:defRPr sz="1700">
                <a:solidFill>
                  <a:schemeClr val="tx1"/>
                </a:solidFill>
                <a:latin typeface="Times New Roman" pitchFamily="18" charset="0"/>
                <a:ea typeface="MS PGothic" pitchFamily="34" charset="-128"/>
              </a:defRPr>
            </a:lvl7pPr>
            <a:lvl8pPr marL="3429000" indent="-228600" defTabSz="938213" eaLnBrk="0" fontAlgn="base" hangingPunct="0">
              <a:spcBef>
                <a:spcPct val="0"/>
              </a:spcBef>
              <a:spcAft>
                <a:spcPct val="0"/>
              </a:spcAft>
              <a:defRPr sz="1700">
                <a:solidFill>
                  <a:schemeClr val="tx1"/>
                </a:solidFill>
                <a:latin typeface="Times New Roman" pitchFamily="18" charset="0"/>
                <a:ea typeface="MS PGothic" pitchFamily="34" charset="-128"/>
              </a:defRPr>
            </a:lvl8pPr>
            <a:lvl9pPr marL="3886200" indent="-228600" defTabSz="938213" eaLnBrk="0" fontAlgn="base" hangingPunct="0">
              <a:spcBef>
                <a:spcPct val="0"/>
              </a:spcBef>
              <a:spcAft>
                <a:spcPct val="0"/>
              </a:spcAft>
              <a:defRPr sz="1700">
                <a:solidFill>
                  <a:schemeClr val="tx1"/>
                </a:solidFill>
                <a:latin typeface="Times New Roman" pitchFamily="18" charset="0"/>
                <a:ea typeface="MS PGothic" pitchFamily="34" charset="-128"/>
              </a:defRPr>
            </a:lvl9pPr>
          </a:lstStyle>
          <a:p>
            <a:pPr algn="r" eaLnBrk="1" hangingPunct="1"/>
            <a:fld id="{F3C85A18-B3DA-4E5F-B0B6-25A9D009659B}" type="slidenum">
              <a:rPr lang="lv-LV" sz="1200">
                <a:solidFill>
                  <a:srgbClr val="000000"/>
                </a:solidFill>
                <a:latin typeface="Arial" charset="0"/>
              </a:rPr>
              <a:pPr algn="r" eaLnBrk="1" hangingPunct="1"/>
              <a:t>21</a:t>
            </a:fld>
            <a:endParaRPr lang="lv-LV" sz="1200">
              <a:solidFill>
                <a:srgbClr val="000000"/>
              </a:solidFill>
              <a:latin typeface="Arial" charset="0"/>
            </a:endParaRPr>
          </a:p>
        </p:txBody>
      </p:sp>
      <p:sp>
        <p:nvSpPr>
          <p:cNvPr id="28675" name="Slide Image Placeholder 2"/>
          <p:cNvSpPr>
            <a:spLocks noGrp="1" noRot="1" noChangeAspect="1" noTextEdit="1"/>
          </p:cNvSpPr>
          <p:nvPr>
            <p:ph type="sldImg"/>
          </p:nvPr>
        </p:nvSpPr>
        <p:spPr bwMode="auto">
          <a:xfrm>
            <a:off x="679450"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dirty="0" smtClean="0"/>
          </a:p>
        </p:txBody>
      </p:sp>
      <p:sp>
        <p:nvSpPr>
          <p:cNvPr id="2" name="Date Placeholder 1"/>
          <p:cNvSpPr>
            <a:spLocks noGrp="1"/>
          </p:cNvSpPr>
          <p:nvPr>
            <p:ph type="dt" idx="10"/>
          </p:nvPr>
        </p:nvSpPr>
        <p:spPr/>
        <p:txBody>
          <a:bodyPr/>
          <a:lstStyle/>
          <a:p>
            <a:pPr>
              <a:defRPr/>
            </a:pPr>
            <a:fld id="{147F0986-A608-4DBF-BE6B-27D8CBDEE5B5}" type="datetime1">
              <a:rPr lang="en-US" altLang="lv-LV" smtClean="0"/>
              <a:t>10/25/2016</a:t>
            </a:fld>
            <a:endParaRPr lang="lv-LV" altLang="lv-LV"/>
          </a:p>
        </p:txBody>
      </p:sp>
      <p:sp>
        <p:nvSpPr>
          <p:cNvPr id="3" name="Footer Placeholder 2"/>
          <p:cNvSpPr>
            <a:spLocks noGrp="1"/>
          </p:cNvSpPr>
          <p:nvPr>
            <p:ph type="ftr" sz="quarter" idx="11"/>
          </p:nvPr>
        </p:nvSpPr>
        <p:spPr/>
        <p:txBody>
          <a:bodyPr/>
          <a:lstStyle/>
          <a:p>
            <a:pPr>
              <a:defRPr/>
            </a:pPr>
            <a:r>
              <a:rPr lang="lv-LV" smtClean="0"/>
              <a:t>Nodarbinātības iespējas Zemgales reģionā</a:t>
            </a:r>
            <a:endParaRPr lang="lv-LV" dirty="0"/>
          </a:p>
        </p:txBody>
      </p:sp>
    </p:spTree>
    <p:extLst>
      <p:ext uri="{BB962C8B-B14F-4D97-AF65-F5344CB8AC3E}">
        <p14:creationId xmlns:p14="http://schemas.microsoft.com/office/powerpoint/2010/main" val="3504879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ES kopumā</a:t>
            </a:r>
            <a:r>
              <a:rPr lang="lv-LV" baseline="0" dirty="0" smtClean="0"/>
              <a:t> krīzes radītās sekas , t.i. Nodarbinātības līmeņa kritums līdz 2010.g. un tad kāpums nav tik izteikts</a:t>
            </a:r>
            <a:endParaRPr lang="lv-LV" dirty="0"/>
          </a:p>
        </p:txBody>
      </p:sp>
      <p:sp>
        <p:nvSpPr>
          <p:cNvPr id="4" name="Date Placeholder 3"/>
          <p:cNvSpPr>
            <a:spLocks noGrp="1"/>
          </p:cNvSpPr>
          <p:nvPr>
            <p:ph type="dt" idx="10"/>
          </p:nvPr>
        </p:nvSpPr>
        <p:spPr/>
        <p:txBody>
          <a:bodyPr/>
          <a:lstStyle/>
          <a:p>
            <a:pPr>
              <a:defRPr/>
            </a:pPr>
            <a:fld id="{E2256930-E912-4FD0-B009-2BB4700A04F8}" type="datetime1">
              <a:rPr lang="en-US" altLang="lv-LV" smtClean="0"/>
              <a:t>10/25/2016</a:t>
            </a:fld>
            <a:endParaRPr lang="lv-LV" altLang="lv-LV"/>
          </a:p>
        </p:txBody>
      </p:sp>
      <p:sp>
        <p:nvSpPr>
          <p:cNvPr id="5" name="Footer Placeholder 4"/>
          <p:cNvSpPr>
            <a:spLocks noGrp="1"/>
          </p:cNvSpPr>
          <p:nvPr>
            <p:ph type="ftr" sz="quarter" idx="11"/>
          </p:nvPr>
        </p:nvSpPr>
        <p:spPr/>
        <p:txBody>
          <a:bodyPr/>
          <a:lstStyle/>
          <a:p>
            <a:pPr>
              <a:defRPr/>
            </a:pPr>
            <a:r>
              <a:rPr lang="lv-LV" smtClean="0"/>
              <a:t>Nodarbinātības iespējas Zemgales reģionā</a:t>
            </a:r>
            <a:endParaRPr lang="lv-LV" dirty="0"/>
          </a:p>
        </p:txBody>
      </p:sp>
      <p:sp>
        <p:nvSpPr>
          <p:cNvPr id="6" name="Slide Number Placeholder 5"/>
          <p:cNvSpPr>
            <a:spLocks noGrp="1"/>
          </p:cNvSpPr>
          <p:nvPr>
            <p:ph type="sldNum" sz="quarter" idx="12"/>
          </p:nvPr>
        </p:nvSpPr>
        <p:spPr/>
        <p:txBody>
          <a:bodyPr/>
          <a:lstStyle/>
          <a:p>
            <a:pPr>
              <a:defRPr/>
            </a:pPr>
            <a:fld id="{16948F3C-4E17-4D2D-A181-9863EFEA4759}" type="slidenum">
              <a:rPr lang="lv-LV" altLang="lv-LV" smtClean="0"/>
              <a:pPr>
                <a:defRPr/>
              </a:pPr>
              <a:t>2</a:t>
            </a:fld>
            <a:endParaRPr lang="lv-LV" altLang="lv-LV"/>
          </a:p>
        </p:txBody>
      </p:sp>
    </p:spTree>
    <p:extLst>
      <p:ext uri="{BB962C8B-B14F-4D97-AF65-F5344CB8AC3E}">
        <p14:creationId xmlns:p14="http://schemas.microsoft.com/office/powerpoint/2010/main" val="23577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8116">
              <a:defRPr/>
            </a:pPr>
            <a:endParaRPr lang="lv-LV" dirty="0" smtClean="0"/>
          </a:p>
        </p:txBody>
      </p:sp>
      <p:sp>
        <p:nvSpPr>
          <p:cNvPr id="4" name="Date Placeholder 3"/>
          <p:cNvSpPr>
            <a:spLocks noGrp="1"/>
          </p:cNvSpPr>
          <p:nvPr>
            <p:ph type="dt" idx="10"/>
          </p:nvPr>
        </p:nvSpPr>
        <p:spPr/>
        <p:txBody>
          <a:bodyPr/>
          <a:lstStyle/>
          <a:p>
            <a:pPr>
              <a:defRPr/>
            </a:pPr>
            <a:fld id="{FD8B0B51-0FD8-4C93-8A08-F243790BACD7}" type="datetime1">
              <a:rPr lang="en-US" altLang="lv-LV" smtClean="0">
                <a:solidFill>
                  <a:prstClr val="black"/>
                </a:solidFill>
              </a:rPr>
              <a:t>10/25/2016</a:t>
            </a:fld>
            <a:endParaRPr lang="lv-LV" altLang="lv-LV">
              <a:solidFill>
                <a:prstClr val="black"/>
              </a:solidFill>
            </a:endParaRPr>
          </a:p>
        </p:txBody>
      </p:sp>
      <p:sp>
        <p:nvSpPr>
          <p:cNvPr id="5" name="Footer Placeholder 4"/>
          <p:cNvSpPr>
            <a:spLocks noGrp="1"/>
          </p:cNvSpPr>
          <p:nvPr>
            <p:ph type="ftr" sz="quarter" idx="11"/>
          </p:nvPr>
        </p:nvSpPr>
        <p:spPr/>
        <p:txBody>
          <a:bodyPr/>
          <a:lstStyle/>
          <a:p>
            <a:pPr>
              <a:defRPr/>
            </a:pPr>
            <a:r>
              <a:rPr lang="lv-LV" smtClean="0">
                <a:solidFill>
                  <a:prstClr val="black"/>
                </a:solidFill>
              </a:rPr>
              <a:t>Nodarbinātības iespējas Zemgales reģionā</a:t>
            </a:r>
            <a:endParaRPr lang="lv-LV">
              <a:solidFill>
                <a:prstClr val="black"/>
              </a:solidFill>
            </a:endParaRPr>
          </a:p>
        </p:txBody>
      </p:sp>
      <p:sp>
        <p:nvSpPr>
          <p:cNvPr id="6" name="Slide Number Placeholder 5"/>
          <p:cNvSpPr>
            <a:spLocks noGrp="1"/>
          </p:cNvSpPr>
          <p:nvPr>
            <p:ph type="sldNum" sz="quarter" idx="12"/>
          </p:nvPr>
        </p:nvSpPr>
        <p:spPr/>
        <p:txBody>
          <a:bodyPr/>
          <a:lstStyle/>
          <a:p>
            <a:pPr>
              <a:defRPr/>
            </a:pPr>
            <a:fld id="{CC9037F8-B5CA-475C-8F10-D4992AD0133A}" type="slidenum">
              <a:rPr lang="lv-LV" altLang="lv-LV">
                <a:solidFill>
                  <a:prstClr val="black"/>
                </a:solidFill>
              </a:rPr>
              <a:pPr>
                <a:defRPr/>
              </a:pPr>
              <a:t>3</a:t>
            </a:fld>
            <a:endParaRPr lang="lv-LV" altLang="lv-LV">
              <a:solidFill>
                <a:prstClr val="black"/>
              </a:solidFill>
            </a:endParaRPr>
          </a:p>
        </p:txBody>
      </p:sp>
    </p:spTree>
    <p:extLst>
      <p:ext uri="{BB962C8B-B14F-4D97-AF65-F5344CB8AC3E}">
        <p14:creationId xmlns:p14="http://schemas.microsoft.com/office/powerpoint/2010/main" val="214316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solidFill>
                <a:srgbClr val="FF0000"/>
              </a:solidFill>
            </a:endParaRPr>
          </a:p>
        </p:txBody>
      </p:sp>
      <p:sp>
        <p:nvSpPr>
          <p:cNvPr id="4" name="Date Placeholder 3"/>
          <p:cNvSpPr>
            <a:spLocks noGrp="1"/>
          </p:cNvSpPr>
          <p:nvPr>
            <p:ph type="dt" idx="10"/>
          </p:nvPr>
        </p:nvSpPr>
        <p:spPr/>
        <p:txBody>
          <a:bodyPr/>
          <a:lstStyle/>
          <a:p>
            <a:pPr>
              <a:defRPr/>
            </a:pPr>
            <a:fld id="{7F8BA83F-FB3A-40C5-BCDA-497ECA60EC25}" type="datetime1">
              <a:rPr lang="en-US" altLang="lv-LV" smtClean="0">
                <a:solidFill>
                  <a:prstClr val="black"/>
                </a:solidFill>
              </a:rPr>
              <a:t>10/25/2016</a:t>
            </a:fld>
            <a:endParaRPr lang="lv-LV" altLang="lv-LV">
              <a:solidFill>
                <a:prstClr val="black"/>
              </a:solidFill>
            </a:endParaRPr>
          </a:p>
        </p:txBody>
      </p:sp>
      <p:sp>
        <p:nvSpPr>
          <p:cNvPr id="5" name="Footer Placeholder 4"/>
          <p:cNvSpPr>
            <a:spLocks noGrp="1"/>
          </p:cNvSpPr>
          <p:nvPr>
            <p:ph type="ftr" sz="quarter" idx="11"/>
          </p:nvPr>
        </p:nvSpPr>
        <p:spPr/>
        <p:txBody>
          <a:bodyPr/>
          <a:lstStyle/>
          <a:p>
            <a:pPr>
              <a:defRPr/>
            </a:pPr>
            <a:r>
              <a:rPr lang="lv-LV" smtClean="0">
                <a:solidFill>
                  <a:prstClr val="black"/>
                </a:solidFill>
              </a:rPr>
              <a:t>Nodarbinātības iespējas Zemgales reģionā</a:t>
            </a:r>
            <a:endParaRPr lang="lv-LV">
              <a:solidFill>
                <a:prstClr val="black"/>
              </a:solidFill>
            </a:endParaRPr>
          </a:p>
        </p:txBody>
      </p:sp>
      <p:sp>
        <p:nvSpPr>
          <p:cNvPr id="6" name="Slide Number Placeholder 5"/>
          <p:cNvSpPr>
            <a:spLocks noGrp="1"/>
          </p:cNvSpPr>
          <p:nvPr>
            <p:ph type="sldNum" sz="quarter" idx="12"/>
          </p:nvPr>
        </p:nvSpPr>
        <p:spPr/>
        <p:txBody>
          <a:bodyPr/>
          <a:lstStyle/>
          <a:p>
            <a:pPr>
              <a:defRPr/>
            </a:pPr>
            <a:fld id="{16948F3C-4E17-4D2D-A181-9863EFEA4759}" type="slidenum">
              <a:rPr lang="lv-LV" altLang="lv-LV">
                <a:solidFill>
                  <a:prstClr val="black"/>
                </a:solidFill>
              </a:rPr>
              <a:pPr>
                <a:defRPr/>
              </a:pPr>
              <a:t>4</a:t>
            </a:fld>
            <a:endParaRPr lang="lv-LV" altLang="lv-LV">
              <a:solidFill>
                <a:prstClr val="black"/>
              </a:solidFill>
            </a:endParaRPr>
          </a:p>
        </p:txBody>
      </p:sp>
    </p:spTree>
    <p:extLst>
      <p:ext uri="{BB962C8B-B14F-4D97-AF65-F5344CB8AC3E}">
        <p14:creationId xmlns:p14="http://schemas.microsoft.com/office/powerpoint/2010/main" val="2154668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Date Placeholder 3"/>
          <p:cNvSpPr>
            <a:spLocks noGrp="1"/>
          </p:cNvSpPr>
          <p:nvPr>
            <p:ph type="dt" idx="10"/>
          </p:nvPr>
        </p:nvSpPr>
        <p:spPr/>
        <p:txBody>
          <a:bodyPr/>
          <a:lstStyle/>
          <a:p>
            <a:pPr>
              <a:defRPr/>
            </a:pPr>
            <a:fld id="{E2256930-E912-4FD0-B009-2BB4700A04F8}" type="datetime1">
              <a:rPr lang="en-US" altLang="lv-LV" smtClean="0"/>
              <a:t>10/25/2016</a:t>
            </a:fld>
            <a:endParaRPr lang="lv-LV" altLang="lv-LV"/>
          </a:p>
        </p:txBody>
      </p:sp>
      <p:sp>
        <p:nvSpPr>
          <p:cNvPr id="5" name="Footer Placeholder 4"/>
          <p:cNvSpPr>
            <a:spLocks noGrp="1"/>
          </p:cNvSpPr>
          <p:nvPr>
            <p:ph type="ftr" sz="quarter" idx="11"/>
          </p:nvPr>
        </p:nvSpPr>
        <p:spPr/>
        <p:txBody>
          <a:bodyPr/>
          <a:lstStyle/>
          <a:p>
            <a:pPr>
              <a:defRPr/>
            </a:pPr>
            <a:r>
              <a:rPr lang="lv-LV" smtClean="0"/>
              <a:t>Nodarbinātības iespējas Zemgales reģionā</a:t>
            </a:r>
            <a:endParaRPr lang="lv-LV" dirty="0"/>
          </a:p>
        </p:txBody>
      </p:sp>
      <p:sp>
        <p:nvSpPr>
          <p:cNvPr id="6" name="Slide Number Placeholder 5"/>
          <p:cNvSpPr>
            <a:spLocks noGrp="1"/>
          </p:cNvSpPr>
          <p:nvPr>
            <p:ph type="sldNum" sz="quarter" idx="12"/>
          </p:nvPr>
        </p:nvSpPr>
        <p:spPr/>
        <p:txBody>
          <a:bodyPr/>
          <a:lstStyle/>
          <a:p>
            <a:pPr>
              <a:defRPr/>
            </a:pPr>
            <a:fld id="{16948F3C-4E17-4D2D-A181-9863EFEA4759}" type="slidenum">
              <a:rPr lang="lv-LV" altLang="lv-LV" smtClean="0"/>
              <a:pPr>
                <a:defRPr/>
              </a:pPr>
              <a:t>7</a:t>
            </a:fld>
            <a:endParaRPr lang="lv-LV" altLang="lv-LV"/>
          </a:p>
        </p:txBody>
      </p:sp>
    </p:spTree>
    <p:extLst>
      <p:ext uri="{BB962C8B-B14F-4D97-AF65-F5344CB8AC3E}">
        <p14:creationId xmlns:p14="http://schemas.microsoft.com/office/powerpoint/2010/main" val="1400221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3B7F7C43-6AF1-4EF6-9A26-3D1D62DD95E8}" type="datetime1">
              <a:rPr lang="en-US" altLang="lv-LV" smtClean="0">
                <a:solidFill>
                  <a:prstClr val="black"/>
                </a:solidFill>
              </a:rPr>
              <a:t>10/25/2016</a:t>
            </a:fld>
            <a:endParaRPr lang="lv-LV" altLang="lv-LV">
              <a:solidFill>
                <a:prstClr val="black"/>
              </a:solidFill>
            </a:endParaRPr>
          </a:p>
        </p:txBody>
      </p:sp>
      <p:sp>
        <p:nvSpPr>
          <p:cNvPr id="5" name="Footer Placeholder 4"/>
          <p:cNvSpPr>
            <a:spLocks noGrp="1"/>
          </p:cNvSpPr>
          <p:nvPr>
            <p:ph type="ftr" sz="quarter" idx="11"/>
          </p:nvPr>
        </p:nvSpPr>
        <p:spPr/>
        <p:txBody>
          <a:bodyPr/>
          <a:lstStyle/>
          <a:p>
            <a:pPr>
              <a:defRPr/>
            </a:pPr>
            <a:r>
              <a:rPr lang="lv-LV" smtClean="0">
                <a:solidFill>
                  <a:prstClr val="black"/>
                </a:solidFill>
              </a:rPr>
              <a:t>Nodarbinātības iespējas Zemgales reģionā</a:t>
            </a:r>
            <a:endParaRPr lang="lv-LV" dirty="0">
              <a:solidFill>
                <a:prstClr val="black"/>
              </a:solidFill>
            </a:endParaRPr>
          </a:p>
        </p:txBody>
      </p:sp>
      <p:sp>
        <p:nvSpPr>
          <p:cNvPr id="6" name="Slide Number Placeholder 5"/>
          <p:cNvSpPr>
            <a:spLocks noGrp="1"/>
          </p:cNvSpPr>
          <p:nvPr>
            <p:ph type="sldNum" sz="quarter" idx="12"/>
          </p:nvPr>
        </p:nvSpPr>
        <p:spPr/>
        <p:txBody>
          <a:bodyPr/>
          <a:lstStyle/>
          <a:p>
            <a:pPr>
              <a:defRPr/>
            </a:pPr>
            <a:fld id="{16948F3C-4E17-4D2D-A181-9863EFEA4759}" type="slidenum">
              <a:rPr lang="lv-LV" altLang="lv-LV">
                <a:solidFill>
                  <a:prstClr val="black"/>
                </a:solidFill>
              </a:rPr>
              <a:pPr>
                <a:defRPr/>
              </a:pPr>
              <a:t>8</a:t>
            </a:fld>
            <a:endParaRPr lang="lv-LV" altLang="lv-LV">
              <a:solidFill>
                <a:prstClr val="black"/>
              </a:solidFill>
            </a:endParaRPr>
          </a:p>
        </p:txBody>
      </p:sp>
    </p:spTree>
    <p:extLst>
      <p:ext uri="{BB962C8B-B14F-4D97-AF65-F5344CB8AC3E}">
        <p14:creationId xmlns:p14="http://schemas.microsoft.com/office/powerpoint/2010/main" val="1098349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Date Placeholder 3"/>
          <p:cNvSpPr>
            <a:spLocks noGrp="1"/>
          </p:cNvSpPr>
          <p:nvPr>
            <p:ph type="dt" idx="10"/>
          </p:nvPr>
        </p:nvSpPr>
        <p:spPr/>
        <p:txBody>
          <a:bodyPr/>
          <a:lstStyle/>
          <a:p>
            <a:pPr>
              <a:defRPr/>
            </a:pPr>
            <a:r>
              <a:rPr lang="lv-LV" altLang="lv-LV" smtClean="0"/>
              <a:t>31.05.2016.</a:t>
            </a:r>
            <a:endParaRPr lang="lv-LV" altLang="lv-LV"/>
          </a:p>
        </p:txBody>
      </p:sp>
      <p:sp>
        <p:nvSpPr>
          <p:cNvPr id="5" name="Footer Placeholder 4"/>
          <p:cNvSpPr>
            <a:spLocks noGrp="1"/>
          </p:cNvSpPr>
          <p:nvPr>
            <p:ph type="ftr" sz="quarter" idx="11"/>
          </p:nvPr>
        </p:nvSpPr>
        <p:spPr/>
        <p:txBody>
          <a:bodyPr/>
          <a:lstStyle/>
          <a:p>
            <a:pPr>
              <a:defRPr/>
            </a:pPr>
            <a:r>
              <a:rPr lang="lv-LV" smtClean="0"/>
              <a:t>Kurzeme</a:t>
            </a:r>
            <a:endParaRPr lang="lv-LV"/>
          </a:p>
        </p:txBody>
      </p:sp>
      <p:sp>
        <p:nvSpPr>
          <p:cNvPr id="6" name="Slide Number Placeholder 5"/>
          <p:cNvSpPr>
            <a:spLocks noGrp="1"/>
          </p:cNvSpPr>
          <p:nvPr>
            <p:ph type="sldNum" sz="quarter" idx="12"/>
          </p:nvPr>
        </p:nvSpPr>
        <p:spPr/>
        <p:txBody>
          <a:bodyPr/>
          <a:lstStyle/>
          <a:p>
            <a:pPr>
              <a:defRPr/>
            </a:pPr>
            <a:fld id="{16948F3C-4E17-4D2D-A181-9863EFEA4759}" type="slidenum">
              <a:rPr lang="lv-LV" altLang="lv-LV" smtClean="0"/>
              <a:pPr>
                <a:defRPr/>
              </a:pPr>
              <a:t>9</a:t>
            </a:fld>
            <a:endParaRPr lang="lv-LV" altLang="lv-LV"/>
          </a:p>
        </p:txBody>
      </p:sp>
    </p:spTree>
    <p:extLst>
      <p:ext uri="{BB962C8B-B14F-4D97-AF65-F5344CB8AC3E}">
        <p14:creationId xmlns:p14="http://schemas.microsoft.com/office/powerpoint/2010/main" val="1211956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smtClean="0"/>
          </a:p>
        </p:txBody>
      </p:sp>
      <p:sp>
        <p:nvSpPr>
          <p:cNvPr id="4" name="Date Placeholder 3"/>
          <p:cNvSpPr>
            <a:spLocks noGrp="1"/>
          </p:cNvSpPr>
          <p:nvPr>
            <p:ph type="dt" idx="10"/>
          </p:nvPr>
        </p:nvSpPr>
        <p:spPr/>
        <p:txBody>
          <a:bodyPr/>
          <a:lstStyle/>
          <a:p>
            <a:pPr>
              <a:defRPr/>
            </a:pPr>
            <a:fld id="{186CC68B-E404-4973-ADC0-DB5DB03179BD}" type="datetime1">
              <a:rPr lang="en-US" altLang="lv-LV" smtClean="0">
                <a:solidFill>
                  <a:prstClr val="black"/>
                </a:solidFill>
              </a:rPr>
              <a:t>10/25/2016</a:t>
            </a:fld>
            <a:endParaRPr lang="lv-LV" altLang="lv-LV">
              <a:solidFill>
                <a:prstClr val="black"/>
              </a:solidFill>
            </a:endParaRPr>
          </a:p>
        </p:txBody>
      </p:sp>
      <p:sp>
        <p:nvSpPr>
          <p:cNvPr id="5" name="Footer Placeholder 4"/>
          <p:cNvSpPr>
            <a:spLocks noGrp="1"/>
          </p:cNvSpPr>
          <p:nvPr>
            <p:ph type="ftr" sz="quarter" idx="11"/>
          </p:nvPr>
        </p:nvSpPr>
        <p:spPr/>
        <p:txBody>
          <a:bodyPr/>
          <a:lstStyle/>
          <a:p>
            <a:pPr>
              <a:defRPr/>
            </a:pPr>
            <a:r>
              <a:rPr lang="lv-LV" smtClean="0">
                <a:solidFill>
                  <a:prstClr val="black"/>
                </a:solidFill>
              </a:rPr>
              <a:t>Nodarbinātības iespējas Zemgales reģionā</a:t>
            </a:r>
            <a:endParaRPr lang="lv-LV">
              <a:solidFill>
                <a:prstClr val="black"/>
              </a:solidFill>
            </a:endParaRPr>
          </a:p>
        </p:txBody>
      </p:sp>
      <p:sp>
        <p:nvSpPr>
          <p:cNvPr id="6" name="Slide Number Placeholder 5"/>
          <p:cNvSpPr>
            <a:spLocks noGrp="1"/>
          </p:cNvSpPr>
          <p:nvPr>
            <p:ph type="sldNum" sz="quarter" idx="12"/>
          </p:nvPr>
        </p:nvSpPr>
        <p:spPr/>
        <p:txBody>
          <a:bodyPr/>
          <a:lstStyle/>
          <a:p>
            <a:pPr>
              <a:defRPr/>
            </a:pPr>
            <a:fld id="{16948F3C-4E17-4D2D-A181-9863EFEA4759}" type="slidenum">
              <a:rPr lang="lv-LV" altLang="lv-LV">
                <a:solidFill>
                  <a:prstClr val="black"/>
                </a:solidFill>
              </a:rPr>
              <a:pPr>
                <a:defRPr/>
              </a:pPr>
              <a:t>10</a:t>
            </a:fld>
            <a:endParaRPr lang="lv-LV" altLang="lv-LV">
              <a:solidFill>
                <a:prstClr val="black"/>
              </a:solidFill>
            </a:endParaRPr>
          </a:p>
        </p:txBody>
      </p:sp>
    </p:spTree>
    <p:extLst>
      <p:ext uri="{BB962C8B-B14F-4D97-AF65-F5344CB8AC3E}">
        <p14:creationId xmlns:p14="http://schemas.microsoft.com/office/powerpoint/2010/main" val="4037361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PRASĪBAS VAKANCEI</a:t>
            </a:r>
          </a:p>
          <a:p>
            <a:r>
              <a:rPr lang="lv-LV" dirty="0" smtClean="0"/>
              <a:t>Darba devēja vakancei, kurā bezdarbnieks uzsāks darbu un pretendēs uz mobilitātes izmaksu kompensāciju, jābūt reģistrētai vismaz nedēļu NVA CV/Vakanču portālā vai NVA filiālē. Tāpēc NVA aicina visus darba devējus, kas meklē darbiniekus, aktīvi reģistrēt vakances NVA, piesaistot darbaspēku no visas Latvijas. Tad bezdarbnieks, kas atradis darbu un kļuvis par nodarbināto, slēdz līgumu ar darba devēju un 10 darba dienu laikā iesniedz NVA filiālē iesniegumu mobilitātes finansiālam atbalstam.</a:t>
            </a:r>
            <a:endParaRPr lang="lv-LV" dirty="0"/>
          </a:p>
        </p:txBody>
      </p:sp>
      <p:sp>
        <p:nvSpPr>
          <p:cNvPr id="4" name="Date Placeholder 3"/>
          <p:cNvSpPr>
            <a:spLocks noGrp="1"/>
          </p:cNvSpPr>
          <p:nvPr>
            <p:ph type="dt" idx="10"/>
          </p:nvPr>
        </p:nvSpPr>
        <p:spPr/>
        <p:txBody>
          <a:bodyPr/>
          <a:lstStyle/>
          <a:p>
            <a:pPr>
              <a:defRPr/>
            </a:pPr>
            <a:r>
              <a:rPr lang="lv-LV" altLang="lv-LV" smtClean="0"/>
              <a:t>20.11.2015.</a:t>
            </a:r>
            <a:endParaRPr lang="lv-LV" altLang="lv-LV"/>
          </a:p>
        </p:txBody>
      </p:sp>
      <p:sp>
        <p:nvSpPr>
          <p:cNvPr id="5" name="Footer Placeholder 4"/>
          <p:cNvSpPr>
            <a:spLocks noGrp="1"/>
          </p:cNvSpPr>
          <p:nvPr>
            <p:ph type="ftr" sz="quarter" idx="11"/>
          </p:nvPr>
        </p:nvSpPr>
        <p:spPr/>
        <p:txBody>
          <a:bodyPr/>
          <a:lstStyle/>
          <a:p>
            <a:pPr>
              <a:defRPr/>
            </a:pPr>
            <a:r>
              <a:rPr lang="lv-LV" smtClean="0"/>
              <a:t>Bezdarbnieku ar invaliditāti integrācija</a:t>
            </a:r>
            <a:endParaRPr lang="lv-LV"/>
          </a:p>
        </p:txBody>
      </p:sp>
      <p:sp>
        <p:nvSpPr>
          <p:cNvPr id="6" name="Slide Number Placeholder 5"/>
          <p:cNvSpPr>
            <a:spLocks noGrp="1"/>
          </p:cNvSpPr>
          <p:nvPr>
            <p:ph type="sldNum" sz="quarter" idx="12"/>
          </p:nvPr>
        </p:nvSpPr>
        <p:spPr/>
        <p:txBody>
          <a:bodyPr/>
          <a:lstStyle/>
          <a:p>
            <a:pPr>
              <a:defRPr/>
            </a:pPr>
            <a:fld id="{16948F3C-4E17-4D2D-A181-9863EFEA4759}" type="slidenum">
              <a:rPr lang="lv-LV" altLang="lv-LV" smtClean="0"/>
              <a:pPr>
                <a:defRPr/>
              </a:pPr>
              <a:t>12</a:t>
            </a:fld>
            <a:endParaRPr lang="lv-LV" altLang="lv-LV"/>
          </a:p>
        </p:txBody>
      </p:sp>
    </p:spTree>
    <p:extLst>
      <p:ext uri="{BB962C8B-B14F-4D97-AF65-F5344CB8AC3E}">
        <p14:creationId xmlns:p14="http://schemas.microsoft.com/office/powerpoint/2010/main" val="2091747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3606654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lv-LV"/>
          </a:p>
        </p:txBody>
      </p:sp>
      <p:sp>
        <p:nvSpPr>
          <p:cNvPr id="3" name="Date Placeholder 2"/>
          <p:cNvSpPr>
            <a:spLocks noGrp="1"/>
          </p:cNvSpPr>
          <p:nvPr>
            <p:ph type="dt" sz="half" idx="10"/>
          </p:nvPr>
        </p:nvSpPr>
        <p:spPr>
          <a:xfrm>
            <a:off x="457200" y="6356350"/>
            <a:ext cx="2133600" cy="365125"/>
          </a:xfrm>
        </p:spPr>
        <p:txBody>
          <a:bodyPr/>
          <a:lstStyle>
            <a:lvl1pPr>
              <a:defRPr/>
            </a:lvl1pPr>
          </a:lstStyle>
          <a:p>
            <a:endParaRPr lang="lv-LV"/>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endParaRPr lang="lv-LV"/>
          </a:p>
        </p:txBody>
      </p:sp>
      <p:sp>
        <p:nvSpPr>
          <p:cNvPr id="5" name="Slide Number Placeholder 4"/>
          <p:cNvSpPr>
            <a:spLocks noGrp="1"/>
          </p:cNvSpPr>
          <p:nvPr>
            <p:ph type="sldNum" sz="quarter" idx="12"/>
          </p:nvPr>
        </p:nvSpPr>
        <p:spPr>
          <a:xfrm>
            <a:off x="6553200" y="6356350"/>
            <a:ext cx="2133600" cy="365125"/>
          </a:xfrm>
        </p:spPr>
        <p:txBody>
          <a:bodyPr/>
          <a:lstStyle>
            <a:lvl1pPr>
              <a:defRPr/>
            </a:lvl1pPr>
          </a:lstStyle>
          <a:p>
            <a:fld id="{42B2CCFA-4615-45F8-8227-74A1739EB049}" type="slidenum">
              <a:rPr lang="lv-LV" altLang="en-US"/>
              <a:pPr/>
              <a:t>‹#›</a:t>
            </a:fld>
            <a:endParaRPr lang="en-US" sz="1800">
              <a:solidFill>
                <a:schemeClr val="tx1"/>
              </a:solidFill>
            </a:endParaRPr>
          </a:p>
        </p:txBody>
      </p:sp>
    </p:spTree>
    <p:extLst>
      <p:ext uri="{BB962C8B-B14F-4D97-AF65-F5344CB8AC3E}">
        <p14:creationId xmlns:p14="http://schemas.microsoft.com/office/powerpoint/2010/main" val="366559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42"/>
            <a:ext cx="7772400" cy="1470026"/>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vl1pPr>
          </a:lstStyle>
          <a:p>
            <a:pPr lvl="0"/>
            <a:fld id="{1AE90124-A188-4888-BEB1-D65B1A431137}" type="datetime1">
              <a:rPr lang="en-US"/>
              <a:pPr lvl="0"/>
              <a:t>10/25/2016</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2E5D96C3-9783-450A-9FCC-13C496020749}" type="slidenum">
              <a:t>‹#›</a:t>
            </a:fld>
            <a:endParaRPr lang="en-US"/>
          </a:p>
        </p:txBody>
      </p:sp>
    </p:spTree>
    <p:extLst>
      <p:ext uri="{BB962C8B-B14F-4D97-AF65-F5344CB8AC3E}">
        <p14:creationId xmlns:p14="http://schemas.microsoft.com/office/powerpoint/2010/main" val="3272357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87D60EB0-2FFA-421C-8F37-928B15F28E73}" type="slidenum">
              <a:rPr lang="en-US" altLang="lv-LV"/>
              <a:pPr>
                <a:defRPr/>
              </a:pPr>
              <a:t>‹#›</a:t>
            </a:fld>
            <a:endParaRPr lang="en-US" altLang="lv-LV"/>
          </a:p>
        </p:txBody>
      </p:sp>
    </p:spTree>
    <p:extLst>
      <p:ext uri="{BB962C8B-B14F-4D97-AF65-F5344CB8AC3E}">
        <p14:creationId xmlns:p14="http://schemas.microsoft.com/office/powerpoint/2010/main" val="2802317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3AF45E7C-A1AD-4A7D-9477-0C0D51EC8E26}" type="slidenum">
              <a:rPr lang="en-US" altLang="lv-LV"/>
              <a:pPr>
                <a:defRPr/>
              </a:pPr>
              <a:t>‹#›</a:t>
            </a:fld>
            <a:endParaRPr lang="en-US" altLang="lv-LV"/>
          </a:p>
        </p:txBody>
      </p:sp>
    </p:spTree>
    <p:extLst>
      <p:ext uri="{BB962C8B-B14F-4D97-AF65-F5344CB8AC3E}">
        <p14:creationId xmlns:p14="http://schemas.microsoft.com/office/powerpoint/2010/main" val="4008210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CF0BA5B5-4759-41CC-B1A9-B2FFD5AB71DD}" type="slidenum">
              <a:rPr lang="en-US" altLang="lv-LV"/>
              <a:pPr>
                <a:defRPr/>
              </a:pPr>
              <a:t>‹#›</a:t>
            </a:fld>
            <a:endParaRPr lang="en-US" altLang="lv-LV"/>
          </a:p>
        </p:txBody>
      </p:sp>
    </p:spTree>
    <p:extLst>
      <p:ext uri="{BB962C8B-B14F-4D97-AF65-F5344CB8AC3E}">
        <p14:creationId xmlns:p14="http://schemas.microsoft.com/office/powerpoint/2010/main" val="3945446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87D60EB0-2FFA-421C-8F37-928B15F28E73}" type="slidenum">
              <a:rPr lang="en-US" altLang="lv-LV"/>
              <a:pPr>
                <a:defRPr/>
              </a:pPr>
              <a:t>‹#›</a:t>
            </a:fld>
            <a:endParaRPr lang="en-US" altLang="lv-LV"/>
          </a:p>
        </p:txBody>
      </p:sp>
    </p:spTree>
    <p:extLst>
      <p:ext uri="{BB962C8B-B14F-4D97-AF65-F5344CB8AC3E}">
        <p14:creationId xmlns:p14="http://schemas.microsoft.com/office/powerpoint/2010/main" val="4103228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DDDD78BD-A124-4BAC-A0BE-9245F79A2EA1}" type="slidenum">
              <a:rPr lang="en-US" altLang="lv-LV"/>
              <a:pPr>
                <a:defRPr/>
              </a:pPr>
              <a:t>‹#›</a:t>
            </a:fld>
            <a:endParaRPr lang="en-US" altLang="lv-LV"/>
          </a:p>
        </p:txBody>
      </p:sp>
    </p:spTree>
    <p:extLst>
      <p:ext uri="{BB962C8B-B14F-4D97-AF65-F5344CB8AC3E}">
        <p14:creationId xmlns:p14="http://schemas.microsoft.com/office/powerpoint/2010/main" val="408840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87D60EB0-2FFA-421C-8F37-928B15F28E73}" type="slidenum">
              <a:rPr lang="en-US" altLang="lv-LV"/>
              <a:pPr>
                <a:defRPr/>
              </a:pPr>
              <a:t>‹#›</a:t>
            </a:fld>
            <a:endParaRPr lang="en-US" altLang="lv-LV"/>
          </a:p>
        </p:txBody>
      </p:sp>
    </p:spTree>
    <p:extLst>
      <p:ext uri="{BB962C8B-B14F-4D97-AF65-F5344CB8AC3E}">
        <p14:creationId xmlns:p14="http://schemas.microsoft.com/office/powerpoint/2010/main" val="3367606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87D60EB0-2FFA-421C-8F37-928B15F28E73}" type="slidenum">
              <a:rPr lang="en-US" altLang="lv-LV"/>
              <a:pPr>
                <a:defRPr/>
              </a:pPr>
              <a:t>‹#›</a:t>
            </a:fld>
            <a:endParaRPr lang="en-US" altLang="lv-LV"/>
          </a:p>
        </p:txBody>
      </p:sp>
    </p:spTree>
    <p:extLst>
      <p:ext uri="{BB962C8B-B14F-4D97-AF65-F5344CB8AC3E}">
        <p14:creationId xmlns:p14="http://schemas.microsoft.com/office/powerpoint/2010/main" val="1944259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Tukšs">
    <p:spTree>
      <p:nvGrpSpPr>
        <p:cNvPr id="1" name=""/>
        <p:cNvGrpSpPr/>
        <p:nvPr/>
      </p:nvGrpSpPr>
      <p:grpSpPr>
        <a:xfrm>
          <a:off x="0" y="0"/>
          <a:ext cx="0" cy="0"/>
          <a:chOff x="0" y="0"/>
          <a:chExt cx="0" cy="0"/>
        </a:xfrm>
      </p:grpSpPr>
      <p:sp>
        <p:nvSpPr>
          <p:cNvPr id="2" name="Datuma vietturis 3"/>
          <p:cNvSpPr>
            <a:spLocks noGrp="1"/>
          </p:cNvSpPr>
          <p:nvPr>
            <p:ph type="dt" sz="half" idx="10"/>
          </p:nvPr>
        </p:nvSpPr>
        <p:spPr/>
        <p:txBody>
          <a:bodyPr/>
          <a:lstStyle>
            <a:lvl1pPr>
              <a:defRPr/>
            </a:lvl1pPr>
          </a:lstStyle>
          <a:p>
            <a:pPr>
              <a:defRPr/>
            </a:pPr>
            <a:fld id="{5381BCC4-6DA6-4030-96C8-53EF228764B7}" type="datetimeFigureOut">
              <a:rPr lang="lv-LV"/>
              <a:pPr>
                <a:defRPr/>
              </a:pPr>
              <a:t>25.10.2016</a:t>
            </a:fld>
            <a:endParaRPr lang="lv-LV"/>
          </a:p>
        </p:txBody>
      </p:sp>
      <p:sp>
        <p:nvSpPr>
          <p:cNvPr id="3" name="Kājenes vietturis 4"/>
          <p:cNvSpPr>
            <a:spLocks noGrp="1"/>
          </p:cNvSpPr>
          <p:nvPr>
            <p:ph type="ftr" sz="quarter" idx="11"/>
          </p:nvPr>
        </p:nvSpPr>
        <p:spPr/>
        <p:txBody>
          <a:bodyPr/>
          <a:lstStyle>
            <a:lvl1pPr>
              <a:defRPr/>
            </a:lvl1pPr>
          </a:lstStyle>
          <a:p>
            <a:pPr>
              <a:defRPr/>
            </a:pPr>
            <a:endParaRPr lang="lv-LV"/>
          </a:p>
        </p:txBody>
      </p:sp>
      <p:sp>
        <p:nvSpPr>
          <p:cNvPr id="4" name="Slaida numura vietturis 5"/>
          <p:cNvSpPr>
            <a:spLocks noGrp="1"/>
          </p:cNvSpPr>
          <p:nvPr>
            <p:ph type="sldNum" sz="quarter" idx="12"/>
          </p:nvPr>
        </p:nvSpPr>
        <p:spPr/>
        <p:txBody>
          <a:bodyPr/>
          <a:lstStyle>
            <a:lvl1pPr>
              <a:defRPr smtClean="0"/>
            </a:lvl1pPr>
          </a:lstStyle>
          <a:p>
            <a:pPr>
              <a:defRPr/>
            </a:pPr>
            <a:fld id="{45FA128D-BFD8-47BB-972A-E1AE9B244C0E}" type="slidenum">
              <a:rPr lang="lv-LV" altLang="en-US"/>
              <a:pPr>
                <a:defRPr/>
              </a:pPr>
              <a:t>‹#›</a:t>
            </a:fld>
            <a:endParaRPr lang="lv-LV" altLang="en-US"/>
          </a:p>
        </p:txBody>
      </p:sp>
    </p:spTree>
    <p:extLst>
      <p:ext uri="{BB962C8B-B14F-4D97-AF65-F5344CB8AC3E}">
        <p14:creationId xmlns:p14="http://schemas.microsoft.com/office/powerpoint/2010/main" val="385897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87D60EB0-2FFA-421C-8F37-928B15F28E73}" type="slidenum">
              <a:rPr lang="en-US" altLang="lv-LV"/>
              <a:pPr>
                <a:defRPr/>
              </a:pPr>
              <a:t>‹#›</a:t>
            </a:fld>
            <a:endParaRPr lang="en-US" altLang="lv-LV"/>
          </a:p>
        </p:txBody>
      </p:sp>
    </p:spTree>
    <p:extLst>
      <p:ext uri="{BB962C8B-B14F-4D97-AF65-F5344CB8AC3E}">
        <p14:creationId xmlns:p14="http://schemas.microsoft.com/office/powerpoint/2010/main" val="179123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1A5A7C4B-EABC-4FAC-9C48-2A4E3B55838B}" type="slidenum">
              <a:rPr lang="en-US" altLang="lv-LV"/>
              <a:pPr>
                <a:defRPr/>
              </a:pPr>
              <a:t>‹#›</a:t>
            </a:fld>
            <a:endParaRPr lang="en-US" altLang="lv-LV"/>
          </a:p>
        </p:txBody>
      </p:sp>
    </p:spTree>
    <p:extLst>
      <p:ext uri="{BB962C8B-B14F-4D97-AF65-F5344CB8AC3E}">
        <p14:creationId xmlns:p14="http://schemas.microsoft.com/office/powerpoint/2010/main" val="1128017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52AD665F-4A12-4992-9BB2-6082EA4EFC9E}" type="slidenum">
              <a:rPr lang="en-US" altLang="lv-LV"/>
              <a:pPr>
                <a:defRPr/>
              </a:pPr>
              <a:t>‹#›</a:t>
            </a:fld>
            <a:endParaRPr lang="en-US" altLang="lv-LV"/>
          </a:p>
        </p:txBody>
      </p:sp>
    </p:spTree>
    <p:extLst>
      <p:ext uri="{BB962C8B-B14F-4D97-AF65-F5344CB8AC3E}">
        <p14:creationId xmlns:p14="http://schemas.microsoft.com/office/powerpoint/2010/main" val="653818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smtClean="0">
                <a:latin typeface="Verdana" pitchFamily="34" charset="0"/>
              </a:defRPr>
            </a:lvl1pPr>
          </a:lstStyle>
          <a:p>
            <a:pPr>
              <a:defRPr/>
            </a:pPr>
            <a:fld id="{35FAC260-29E4-4206-A02A-1DD20E32E239}" type="slidenum">
              <a:rPr lang="en-US" altLang="lv-LV"/>
              <a:pPr>
                <a:defRPr/>
              </a:pPr>
              <a:t>‹#›</a:t>
            </a:fld>
            <a:endParaRPr lang="en-US" altLang="lv-LV"/>
          </a:p>
        </p:txBody>
      </p:sp>
    </p:spTree>
    <p:extLst>
      <p:ext uri="{BB962C8B-B14F-4D97-AF65-F5344CB8AC3E}">
        <p14:creationId xmlns:p14="http://schemas.microsoft.com/office/powerpoint/2010/main" val="89645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3E2B8BC2-0BDE-4790-B4B0-2947519E1EB4}" type="slidenum">
              <a:rPr lang="en-US" altLang="lv-LV"/>
              <a:pPr>
                <a:defRPr/>
              </a:pPr>
              <a:t>‹#›</a:t>
            </a:fld>
            <a:endParaRPr lang="en-US" altLang="lv-LV"/>
          </a:p>
        </p:txBody>
      </p:sp>
    </p:spTree>
    <p:extLst>
      <p:ext uri="{BB962C8B-B14F-4D97-AF65-F5344CB8AC3E}">
        <p14:creationId xmlns:p14="http://schemas.microsoft.com/office/powerpoint/2010/main" val="1413269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CF0BA5B5-4759-41CC-B1A9-B2FFD5AB71DD}" type="slidenum">
              <a:rPr lang="en-US" altLang="lv-LV"/>
              <a:pPr>
                <a:defRPr/>
              </a:pPr>
              <a:t>‹#›</a:t>
            </a:fld>
            <a:endParaRPr lang="en-US" altLang="lv-LV"/>
          </a:p>
        </p:txBody>
      </p:sp>
    </p:spTree>
    <p:extLst>
      <p:ext uri="{BB962C8B-B14F-4D97-AF65-F5344CB8AC3E}">
        <p14:creationId xmlns:p14="http://schemas.microsoft.com/office/powerpoint/2010/main" val="244798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A6C1A2AA-FA1D-48AB-8638-0650E0A30DC7}" type="slidenum">
              <a:rPr lang="en-US" altLang="lv-LV"/>
              <a:pPr>
                <a:defRPr/>
              </a:pPr>
              <a:t>‹#›</a:t>
            </a:fld>
            <a:endParaRPr lang="en-US" altLang="lv-LV"/>
          </a:p>
        </p:txBody>
      </p:sp>
    </p:spTree>
    <p:extLst>
      <p:ext uri="{BB962C8B-B14F-4D97-AF65-F5344CB8AC3E}">
        <p14:creationId xmlns:p14="http://schemas.microsoft.com/office/powerpoint/2010/main" val="417841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304353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a:defRPr sz="1200" smtClean="0">
                <a:solidFill>
                  <a:srgbClr val="898989"/>
                </a:solidFill>
              </a:defRPr>
            </a:lvl1pPr>
          </a:lstStyle>
          <a:p>
            <a:pPr>
              <a:defRPr/>
            </a:pPr>
            <a:endParaRPr lang="en-US" alt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a:defRPr sz="1200" smtClean="0">
                <a:solidFill>
                  <a:srgbClr val="898989"/>
                </a:solidFill>
              </a:defRPr>
            </a:lvl1pPr>
          </a:lstStyle>
          <a:p>
            <a:pPr>
              <a:defRPr/>
            </a:pPr>
            <a:fld id="{739A76CA-086B-4496-B983-7E7A20D91F28}"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4" r:id="rId10"/>
    <p:sldLayoutId id="2147483805" r:id="rId11"/>
    <p:sldLayoutId id="2147483821" r:id="rId12"/>
    <p:sldLayoutId id="2147483823" r:id="rId13"/>
    <p:sldLayoutId id="2147483837" r:id="rId14"/>
    <p:sldLayoutId id="2147483838" r:id="rId15"/>
    <p:sldLayoutId id="2147483839" r:id="rId16"/>
    <p:sldLayoutId id="2147483840" r:id="rId17"/>
    <p:sldLayoutId id="2147483841" r:id="rId18"/>
    <p:sldLayoutId id="2147483842" r:id="rId19"/>
  </p:sldLayoutIdLst>
  <p:timing>
    <p:tnLst>
      <p:par>
        <p:cTn id="1" dur="indefinite" restart="never" nodeType="tmRoot"/>
      </p:par>
    </p:tnLst>
  </p:timing>
  <p:hf hdr="0" ftr="0" dt="0"/>
  <p:txStyles>
    <p:title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charset="0"/>
        <a:buChar char="•"/>
        <a:defRPr sz="3300" kern="1200">
          <a:solidFill>
            <a:schemeClr val="tx1"/>
          </a:solidFill>
          <a:latin typeface="+mn-lt"/>
          <a:ea typeface="MS PGothic" pitchFamily="34" charset="-128"/>
          <a:cs typeface="+mn-cs"/>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vvp.nva.gov.lv/"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chart" Target="../charts/chart6.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chart" Target="../charts/chart7.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7.emf"/><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hyperlink" Target="http://www.nva.gov.lv/" TargetMode="External"/><Relationship Id="rId7" Type="http://schemas.openxmlformats.org/officeDocument/2006/relationships/hyperlink" Target="http://www.facebook.com/Nodarbinatiba" TargetMode="External"/><Relationship Id="rId12"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hyperlink" Target="http://www.draugiem.lv/nva/" TargetMode="External"/><Relationship Id="rId11" Type="http://schemas.openxmlformats.org/officeDocument/2006/relationships/image" Target="../media/image23.jpeg"/><Relationship Id="rId5" Type="http://schemas.openxmlformats.org/officeDocument/2006/relationships/hyperlink" Target="http://www.youtube.com/TheNVA" TargetMode="External"/><Relationship Id="rId10" Type="http://schemas.openxmlformats.org/officeDocument/2006/relationships/image" Target="../media/image22.jpeg"/><Relationship Id="rId4" Type="http://schemas.openxmlformats.org/officeDocument/2006/relationships/hyperlink" Target="http://twitter.com/NVA_gov_lv" TargetMode="External"/><Relationship Id="rId9"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chart" Target="../charts/chart2.xml"/><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chart" Target="../charts/chart3.xml"/><Relationship Id="rId7" Type="http://schemas.openxmlformats.org/officeDocument/2006/relationships/diagramLayout" Target="../diagrams/layout4.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Data" Target="../diagrams/data4.xml"/><Relationship Id="rId5" Type="http://schemas.openxmlformats.org/officeDocument/2006/relationships/chart" Target="../charts/chart5.xml"/><Relationship Id="rId10" Type="http://schemas.microsoft.com/office/2007/relationships/diagramDrawing" Target="../diagrams/drawing4.xml"/><Relationship Id="rId4" Type="http://schemas.openxmlformats.org/officeDocument/2006/relationships/chart" Target="../charts/chart4.xml"/><Relationship Id="rId9" Type="http://schemas.openxmlformats.org/officeDocument/2006/relationships/diagramColors" Target="../diagrams/colors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pic>
        <p:nvPicPr>
          <p:cNvPr id="30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sp>
        <p:nvSpPr>
          <p:cNvPr id="3076" name="Title 1"/>
          <p:cNvSpPr>
            <a:spLocks noChangeArrowheads="1"/>
          </p:cNvSpPr>
          <p:nvPr/>
        </p:nvSpPr>
        <p:spPr bwMode="auto">
          <a:xfrm>
            <a:off x="685800" y="4724400"/>
            <a:ext cx="77724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p>
            <a:pPr eaLnBrk="1" hangingPunct="1"/>
            <a:endParaRPr lang="lv-LV" sz="1400" dirty="0">
              <a:latin typeface="Verdana" pitchFamily="34" charset="0"/>
              <a:ea typeface="MS PGothic" pitchFamily="34" charset="-128"/>
              <a:sym typeface="Verdana" pitchFamily="34" charset="0"/>
            </a:endParaRPr>
          </a:p>
        </p:txBody>
      </p:sp>
      <p:sp>
        <p:nvSpPr>
          <p:cNvPr id="3077" name="Title 1"/>
          <p:cNvSpPr>
            <a:spLocks noGrp="1" noChangeArrowheads="1"/>
          </p:cNvSpPr>
          <p:nvPr>
            <p:ph type="title" idx="4294967295"/>
          </p:nvPr>
        </p:nvSpPr>
        <p:spPr>
          <a:xfrm>
            <a:off x="914400" y="3459136"/>
            <a:ext cx="7772400" cy="960438"/>
          </a:xfrm>
          <a:ln/>
          <a:extLst>
            <a:ext uri="{91240B29-F687-4F45-9708-019B960494DF}">
              <a14:hiddenLine xmlns:a14="http://schemas.microsoft.com/office/drawing/2010/main" w="9525">
                <a:solidFill>
                  <a:srgbClr val="000000"/>
                </a:solidFill>
                <a:miter lim="800000"/>
                <a:headEnd/>
                <a:tailEnd/>
              </a14:hiddenLine>
            </a:ext>
          </a:extLst>
        </p:spPr>
        <p:txBody>
          <a:bodyPr anchor="t"/>
          <a:lstStyle/>
          <a:p>
            <a:r>
              <a:rPr lang="lv-LV" sz="3200" b="1" dirty="0"/>
              <a:t>D</a:t>
            </a:r>
            <a:r>
              <a:rPr lang="lv-LV" sz="3200" b="1" dirty="0" smtClean="0"/>
              <a:t>arba </a:t>
            </a:r>
            <a:r>
              <a:rPr lang="lv-LV" sz="3200" b="1" dirty="0"/>
              <a:t>tirgus </a:t>
            </a:r>
            <a:r>
              <a:rPr lang="lv-LV" sz="3200" b="1" dirty="0" smtClean="0"/>
              <a:t>reģionālās atšķirības </a:t>
            </a:r>
            <a:r>
              <a:rPr lang="lv-LV" sz="3200" b="1" dirty="0"/>
              <a:t>un darbaspēka </a:t>
            </a:r>
            <a:r>
              <a:rPr lang="lv-LV" sz="3200" b="1" dirty="0" smtClean="0"/>
              <a:t>iekšējā mobilitāte</a:t>
            </a:r>
            <a:endParaRPr lang="lv-LV" altLang="en-US" sz="3200" b="1" dirty="0"/>
          </a:p>
        </p:txBody>
      </p:sp>
      <p:sp>
        <p:nvSpPr>
          <p:cNvPr id="3079" name="Subtitle 2"/>
          <p:cNvSpPr>
            <a:spLocks noGrp="1" noChangeArrowheads="1"/>
          </p:cNvSpPr>
          <p:nvPr>
            <p:ph sz="quarter" idx="11"/>
          </p:nvPr>
        </p:nvSpPr>
        <p:spPr>
          <a:xfrm>
            <a:off x="914400" y="4994031"/>
            <a:ext cx="7772400" cy="572756"/>
          </a:xfrm>
          <a:ln/>
          <a:extLst>
            <a:ext uri="{91240B29-F687-4F45-9708-019B960494DF}">
              <a14:hiddenLine xmlns:a14="http://schemas.microsoft.com/office/drawing/2010/main" w="9525" cmpd="sng">
                <a:solidFill>
                  <a:srgbClr val="000000"/>
                </a:solidFill>
                <a:bevel/>
                <a:headEnd/>
                <a:tailEnd/>
              </a14:hiddenLine>
            </a:ext>
          </a:extLst>
        </p:spPr>
        <p:txBody>
          <a:bodyPr lIns="93954" tIns="46981" rIns="93954" bIns="46981" anchor="t"/>
          <a:lstStyle/>
          <a:p>
            <a:pPr algn="r" eaLnBrk="1" hangingPunct="1">
              <a:spcBef>
                <a:spcPts val="300"/>
              </a:spcBef>
            </a:pPr>
            <a:r>
              <a:rPr lang="lv-LV" altLang="en-US" sz="1600" b="1" dirty="0">
                <a:solidFill>
                  <a:schemeClr val="tx1"/>
                </a:solidFill>
              </a:rPr>
              <a:t>Evita </a:t>
            </a:r>
            <a:r>
              <a:rPr lang="lv-LV" altLang="en-US" sz="1600" b="1" dirty="0" smtClean="0">
                <a:solidFill>
                  <a:schemeClr val="tx1"/>
                </a:solidFill>
              </a:rPr>
              <a:t>Simsone</a:t>
            </a:r>
          </a:p>
          <a:p>
            <a:pPr algn="r" eaLnBrk="1" hangingPunct="1">
              <a:spcBef>
                <a:spcPts val="300"/>
              </a:spcBef>
            </a:pPr>
            <a:r>
              <a:rPr lang="lv-LV" altLang="en-US" sz="1600" dirty="0" smtClean="0">
                <a:solidFill>
                  <a:schemeClr val="tx1"/>
                </a:solidFill>
              </a:rPr>
              <a:t>Nodarbinātības </a:t>
            </a:r>
            <a:r>
              <a:rPr lang="lv-LV" altLang="en-US" sz="1600" dirty="0">
                <a:solidFill>
                  <a:schemeClr val="tx1"/>
                </a:solidFill>
              </a:rPr>
              <a:t>valsts aģentūras</a:t>
            </a:r>
          </a:p>
          <a:p>
            <a:pPr algn="r" eaLnBrk="1" hangingPunct="1">
              <a:spcBef>
                <a:spcPts val="300"/>
              </a:spcBef>
            </a:pPr>
            <a:r>
              <a:rPr lang="lv-LV" altLang="en-US" sz="1600" dirty="0" smtClean="0">
                <a:solidFill>
                  <a:schemeClr val="tx1"/>
                </a:solidFill>
              </a:rPr>
              <a:t>direktora pienākumu izpildītāja</a:t>
            </a:r>
            <a:endParaRPr lang="lv-LV" altLang="en-US" sz="1600" dirty="0">
              <a:solidFill>
                <a:schemeClr val="tx1"/>
              </a:solidFill>
            </a:endParaRPr>
          </a:p>
          <a:p>
            <a:pPr eaLnBrk="1" hangingPunct="1">
              <a:spcBef>
                <a:spcPts val="300"/>
              </a:spcBef>
            </a:pPr>
            <a:r>
              <a:rPr lang="lv-LV" altLang="en-US" sz="1400" dirty="0">
                <a:solidFill>
                  <a:schemeClr val="tx1"/>
                </a:solidFill>
              </a:rPr>
              <a:t>2016.gada </a:t>
            </a:r>
            <a:r>
              <a:rPr lang="lv-LV" altLang="en-US" sz="1400" dirty="0" smtClean="0">
                <a:solidFill>
                  <a:schemeClr val="tx1"/>
                </a:solidFill>
              </a:rPr>
              <a:t>26.oktobrī</a:t>
            </a:r>
            <a:endParaRPr lang="lv-LV" altLang="en-US" sz="1400" dirty="0">
              <a:solidFill>
                <a:schemeClr val="tx1"/>
              </a:solidFill>
            </a:endParaRPr>
          </a:p>
        </p:txBody>
      </p:sp>
    </p:spTree>
    <p:extLst>
      <p:ext uri="{BB962C8B-B14F-4D97-AF65-F5344CB8AC3E}">
        <p14:creationId xmlns:p14="http://schemas.microsoft.com/office/powerpoint/2010/main" val="2458860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a:xfrm>
            <a:off x="8534399" y="6324600"/>
            <a:ext cx="374931" cy="304800"/>
          </a:xfrm>
        </p:spPr>
        <p:txBody>
          <a:bodyPr/>
          <a:lstStyle/>
          <a:p>
            <a:pPr>
              <a:defRPr/>
            </a:pPr>
            <a:fld id="{CF0BA5B5-4759-41CC-B1A9-B2FFD5AB71DD}" type="slidenum">
              <a:rPr lang="en-US" altLang="lv-LV"/>
              <a:pPr>
                <a:defRPr/>
              </a:pPr>
              <a:t>10</a:t>
            </a:fld>
            <a:endParaRPr lang="en-US" altLang="lv-LV" dirty="0"/>
          </a:p>
        </p:txBody>
      </p:sp>
      <p:sp>
        <p:nvSpPr>
          <p:cNvPr id="6" name="TextBox 5"/>
          <p:cNvSpPr txBox="1"/>
          <p:nvPr/>
        </p:nvSpPr>
        <p:spPr>
          <a:xfrm>
            <a:off x="1609508" y="190846"/>
            <a:ext cx="7017489" cy="1200329"/>
          </a:xfrm>
          <a:prstGeom prst="rect">
            <a:avLst/>
          </a:prstGeom>
          <a:noFill/>
        </p:spPr>
        <p:txBody>
          <a:bodyPr wrap="square" rtlCol="0">
            <a:spAutoFit/>
          </a:bodyPr>
          <a:lstStyle/>
          <a:p>
            <a:pPr algn="ctr"/>
            <a:endParaRPr lang="lv-LV" sz="2000" b="1" dirty="0" smtClean="0">
              <a:solidFill>
                <a:schemeClr val="accent3">
                  <a:lumMod val="75000"/>
                </a:schemeClr>
              </a:solidFill>
              <a:latin typeface="Arial" panose="020B0604020202020204" pitchFamily="34" charset="0"/>
              <a:cs typeface="Arial" panose="020B0604020202020204" pitchFamily="34" charset="0"/>
            </a:endParaRPr>
          </a:p>
          <a:p>
            <a:pPr algn="ctr"/>
            <a:r>
              <a:rPr lang="lv-LV" sz="2400" b="1" dirty="0" smtClean="0">
                <a:solidFill>
                  <a:schemeClr val="accent3">
                    <a:lumMod val="75000"/>
                  </a:schemeClr>
                </a:solidFill>
                <a:latin typeface="+mj-lt"/>
                <a:cs typeface="Arial" panose="020B0604020202020204" pitchFamily="34" charset="0"/>
              </a:rPr>
              <a:t>Darbā </a:t>
            </a:r>
            <a:r>
              <a:rPr lang="lv-LV" sz="2400" b="1" dirty="0">
                <a:solidFill>
                  <a:schemeClr val="accent3">
                    <a:lumMod val="75000"/>
                  </a:schemeClr>
                </a:solidFill>
                <a:latin typeface="+mj-lt"/>
                <a:cs typeface="Arial" panose="020B0604020202020204" pitchFamily="34" charset="0"/>
              </a:rPr>
              <a:t>iekārtošanās rezultāti </a:t>
            </a:r>
          </a:p>
          <a:p>
            <a:pPr algn="ctr"/>
            <a:r>
              <a:rPr lang="lv-LV" sz="2400" b="1" dirty="0">
                <a:solidFill>
                  <a:schemeClr val="accent3">
                    <a:lumMod val="75000"/>
                  </a:schemeClr>
                </a:solidFill>
                <a:latin typeface="+mj-lt"/>
                <a:cs typeface="Arial" panose="020B0604020202020204" pitchFamily="34" charset="0"/>
              </a:rPr>
              <a:t>pēc dalības aktīvajos nodarbinātības</a:t>
            </a:r>
            <a:r>
              <a:rPr lang="lv-LV" sz="2800" b="1" dirty="0">
                <a:solidFill>
                  <a:schemeClr val="accent3">
                    <a:lumMod val="75000"/>
                  </a:schemeClr>
                </a:solidFill>
                <a:latin typeface="+mj-lt"/>
                <a:cs typeface="Arial" panose="020B0604020202020204" pitchFamily="34" charset="0"/>
              </a:rPr>
              <a:t> </a:t>
            </a:r>
            <a:r>
              <a:rPr lang="lv-LV" sz="2400" b="1" dirty="0">
                <a:solidFill>
                  <a:schemeClr val="accent3">
                    <a:lumMod val="75000"/>
                  </a:schemeClr>
                </a:solidFill>
                <a:latin typeface="+mj-lt"/>
                <a:cs typeface="Arial" panose="020B0604020202020204" pitchFamily="34" charset="0"/>
              </a:rPr>
              <a:t>pasākumos</a:t>
            </a:r>
          </a:p>
        </p:txBody>
      </p:sp>
      <p:graphicFrame>
        <p:nvGraphicFramePr>
          <p:cNvPr id="8" name="Diagram 7"/>
          <p:cNvGraphicFramePr/>
          <p:nvPr>
            <p:extLst>
              <p:ext uri="{D42A27DB-BD31-4B8C-83A1-F6EECF244321}">
                <p14:modId xmlns:p14="http://schemas.microsoft.com/office/powerpoint/2010/main" val="2658435636"/>
              </p:ext>
            </p:extLst>
          </p:nvPr>
        </p:nvGraphicFramePr>
        <p:xfrm>
          <a:off x="523267" y="5746093"/>
          <a:ext cx="8280075" cy="739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18385995"/>
              </p:ext>
            </p:extLst>
          </p:nvPr>
        </p:nvGraphicFramePr>
        <p:xfrm>
          <a:off x="783772" y="1510303"/>
          <a:ext cx="8019569" cy="4056485"/>
        </p:xfrm>
        <a:graphic>
          <a:graphicData uri="http://schemas.openxmlformats.org/drawingml/2006/table">
            <a:tbl>
              <a:tblPr/>
              <a:tblGrid>
                <a:gridCol w="2971497"/>
                <a:gridCol w="889778"/>
                <a:gridCol w="693049"/>
                <a:gridCol w="693049"/>
                <a:gridCol w="693049"/>
                <a:gridCol w="693049"/>
                <a:gridCol w="693049"/>
                <a:gridCol w="693049"/>
              </a:tblGrid>
              <a:tr h="814518">
                <a:tc rowSpan="2">
                  <a:txBody>
                    <a:bodyPr/>
                    <a:lstStyle/>
                    <a:p>
                      <a:pPr algn="ctr" rtl="0" fontAlgn="ctr"/>
                      <a:r>
                        <a:rPr lang="lv-LV" sz="1400" b="1" i="0" u="none" strike="noStrike" dirty="0">
                          <a:solidFill>
                            <a:srgbClr val="000000"/>
                          </a:solidFill>
                          <a:effectLst/>
                          <a:latin typeface="Times New Roman"/>
                        </a:rPr>
                        <a:t>Pasākums</a:t>
                      </a:r>
                    </a:p>
                  </a:txBody>
                  <a:tcPr marL="6773" marR="6773" marT="6773"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76933C"/>
                      </a:solidFill>
                      <a:prstDash val="solid"/>
                      <a:round/>
                      <a:headEnd type="none" w="med" len="med"/>
                      <a:tailEnd type="none" w="med" len="med"/>
                    </a:lnB>
                    <a:solidFill>
                      <a:srgbClr val="C4D79B"/>
                    </a:solidFill>
                  </a:tcPr>
                </a:tc>
                <a:tc rowSpan="2">
                  <a:txBody>
                    <a:bodyPr/>
                    <a:lstStyle/>
                    <a:p>
                      <a:pPr algn="ctr" rtl="0" fontAlgn="ctr"/>
                      <a:r>
                        <a:rPr lang="lv-LV" sz="1400" b="1" i="0" u="none" strike="noStrike" dirty="0">
                          <a:solidFill>
                            <a:srgbClr val="000000"/>
                          </a:solidFill>
                          <a:effectLst/>
                          <a:latin typeface="Times New Roman"/>
                        </a:rPr>
                        <a:t>2015.gads</a:t>
                      </a:r>
                    </a:p>
                  </a:txBody>
                  <a:tcPr marL="6773" marR="6773" marT="6773"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76933C"/>
                      </a:solidFill>
                      <a:prstDash val="solid"/>
                      <a:round/>
                      <a:headEnd type="none" w="med" len="med"/>
                      <a:tailEnd type="none" w="med" len="med"/>
                    </a:lnB>
                    <a:solidFill>
                      <a:srgbClr val="C4D79B"/>
                    </a:solidFill>
                  </a:tcPr>
                </a:tc>
                <a:tc gridSpan="6">
                  <a:txBody>
                    <a:bodyPr/>
                    <a:lstStyle/>
                    <a:p>
                      <a:pPr algn="ctr" rtl="0" fontAlgn="b"/>
                      <a:r>
                        <a:rPr lang="lv-LV" sz="1400" b="1" i="0" u="none" strike="noStrike" dirty="0">
                          <a:solidFill>
                            <a:srgbClr val="000000"/>
                          </a:solidFill>
                          <a:effectLst/>
                          <a:latin typeface="Times New Roman"/>
                        </a:rPr>
                        <a:t>2016.gads*</a:t>
                      </a:r>
                      <a:br>
                        <a:rPr lang="lv-LV" sz="1400" b="1" i="0" u="none" strike="noStrike" dirty="0">
                          <a:solidFill>
                            <a:srgbClr val="000000"/>
                          </a:solidFill>
                          <a:effectLst/>
                          <a:latin typeface="Times New Roman"/>
                        </a:rPr>
                      </a:br>
                      <a:r>
                        <a:rPr lang="lv-LV" sz="1400" b="1" i="0" u="none" strike="noStrike" dirty="0">
                          <a:solidFill>
                            <a:srgbClr val="000000"/>
                          </a:solidFill>
                          <a:effectLst/>
                          <a:latin typeface="Times New Roman"/>
                        </a:rPr>
                        <a:t>Iekārtojušies darbā pirmo 6 mēnešu laikā pēc pasākuma pabeigšanas</a:t>
                      </a:r>
                    </a:p>
                  </a:txBody>
                  <a:tcPr marL="6773" marR="6773" marT="6773" marB="0" anchor="b">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4D79B"/>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r>
              <a:tr h="517557">
                <a:tc vMerge="1">
                  <a:txBody>
                    <a:bodyPr/>
                    <a:lstStyle/>
                    <a:p>
                      <a:endParaRPr lang="lv-LV"/>
                    </a:p>
                  </a:txBody>
                  <a:tcPr/>
                </a:tc>
                <a:tc vMerge="1">
                  <a:txBody>
                    <a:bodyPr/>
                    <a:lstStyle/>
                    <a:p>
                      <a:endParaRPr lang="lv-LV"/>
                    </a:p>
                  </a:txBody>
                  <a:tcPr/>
                </a:tc>
                <a:tc>
                  <a:txBody>
                    <a:bodyPr/>
                    <a:lstStyle/>
                    <a:p>
                      <a:pPr algn="ctr" rtl="0" fontAlgn="b"/>
                      <a:r>
                        <a:rPr lang="lv-LV" sz="1400" b="0" i="0" u="none" strike="noStrike">
                          <a:solidFill>
                            <a:srgbClr val="000000"/>
                          </a:solidFill>
                          <a:effectLst/>
                          <a:latin typeface="Times New Roman"/>
                        </a:rPr>
                        <a:t>Kopā</a:t>
                      </a:r>
                    </a:p>
                  </a:txBody>
                  <a:tcPr marL="6773" marR="6773" marT="6773" marB="0" anchor="b">
                    <a:lnL>
                      <a:noFill/>
                    </a:lnL>
                    <a:lnR>
                      <a:noFill/>
                    </a:lnR>
                    <a:lnT w="12700" cap="flat" cmpd="sng" algn="ctr">
                      <a:solidFill>
                        <a:srgbClr val="9BBB59"/>
                      </a:solidFill>
                      <a:prstDash val="solid"/>
                      <a:round/>
                      <a:headEnd type="none" w="med" len="med"/>
                      <a:tailEnd type="none" w="med" len="med"/>
                    </a:lnT>
                    <a:lnB w="12700" cap="flat" cmpd="sng" algn="ctr">
                      <a:solidFill>
                        <a:srgbClr val="76933C"/>
                      </a:solidFill>
                      <a:prstDash val="solid"/>
                      <a:round/>
                      <a:headEnd type="none" w="med" len="med"/>
                      <a:tailEnd type="none" w="med" len="med"/>
                    </a:lnB>
                    <a:solidFill>
                      <a:srgbClr val="C4D79B"/>
                    </a:solidFill>
                  </a:tcPr>
                </a:tc>
                <a:tc>
                  <a:txBody>
                    <a:bodyPr/>
                    <a:lstStyle/>
                    <a:p>
                      <a:pPr algn="ctr" rtl="0" fontAlgn="b"/>
                      <a:r>
                        <a:rPr lang="lv-LV" sz="1200" b="0" i="0" u="none" strike="noStrike" dirty="0">
                          <a:solidFill>
                            <a:srgbClr val="000000"/>
                          </a:solidFill>
                          <a:effectLst/>
                          <a:latin typeface="Times New Roman"/>
                        </a:rPr>
                        <a:t>Zemgales reģions</a:t>
                      </a:r>
                    </a:p>
                  </a:txBody>
                  <a:tcPr marL="6773" marR="6773" marT="6773" marB="0" anchor="b">
                    <a:lnL>
                      <a:noFill/>
                    </a:lnL>
                    <a:lnR>
                      <a:noFill/>
                    </a:lnR>
                    <a:lnT w="12700" cap="flat" cmpd="sng" algn="ctr">
                      <a:solidFill>
                        <a:srgbClr val="9BBB59"/>
                      </a:solidFill>
                      <a:prstDash val="solid"/>
                      <a:round/>
                      <a:headEnd type="none" w="med" len="med"/>
                      <a:tailEnd type="none" w="med" len="med"/>
                    </a:lnT>
                    <a:lnB w="12700" cap="flat" cmpd="sng" algn="ctr">
                      <a:solidFill>
                        <a:srgbClr val="76933C"/>
                      </a:solidFill>
                      <a:prstDash val="solid"/>
                      <a:round/>
                      <a:headEnd type="none" w="med" len="med"/>
                      <a:tailEnd type="none" w="med" len="med"/>
                    </a:lnB>
                    <a:solidFill>
                      <a:srgbClr val="C4D79B"/>
                    </a:solidFill>
                  </a:tcPr>
                </a:tc>
                <a:tc>
                  <a:txBody>
                    <a:bodyPr/>
                    <a:lstStyle/>
                    <a:p>
                      <a:pPr algn="ctr" rtl="0" fontAlgn="b"/>
                      <a:r>
                        <a:rPr lang="lv-LV" sz="1400" b="0" i="0" u="none" strike="noStrike" dirty="0">
                          <a:solidFill>
                            <a:srgbClr val="000000"/>
                          </a:solidFill>
                          <a:effectLst/>
                          <a:latin typeface="Times New Roman"/>
                        </a:rPr>
                        <a:t>Rīgas reģions</a:t>
                      </a:r>
                    </a:p>
                  </a:txBody>
                  <a:tcPr marL="6773" marR="6773" marT="6773" marB="0" anchor="b">
                    <a:lnL>
                      <a:noFill/>
                    </a:lnL>
                    <a:lnR>
                      <a:noFill/>
                    </a:lnR>
                    <a:lnT w="12700" cap="flat" cmpd="sng" algn="ctr">
                      <a:solidFill>
                        <a:srgbClr val="9BBB59"/>
                      </a:solidFill>
                      <a:prstDash val="solid"/>
                      <a:round/>
                      <a:headEnd type="none" w="med" len="med"/>
                      <a:tailEnd type="none" w="med" len="med"/>
                    </a:lnT>
                    <a:lnB w="12700" cap="flat" cmpd="sng" algn="ctr">
                      <a:solidFill>
                        <a:srgbClr val="76933C"/>
                      </a:solidFill>
                      <a:prstDash val="solid"/>
                      <a:round/>
                      <a:headEnd type="none" w="med" len="med"/>
                      <a:tailEnd type="none" w="med" len="med"/>
                    </a:lnB>
                    <a:solidFill>
                      <a:srgbClr val="C4D79B"/>
                    </a:solidFill>
                  </a:tcPr>
                </a:tc>
                <a:tc>
                  <a:txBody>
                    <a:bodyPr/>
                    <a:lstStyle/>
                    <a:p>
                      <a:pPr algn="ctr" rtl="0" fontAlgn="b"/>
                      <a:r>
                        <a:rPr lang="lv-LV" sz="1200" b="0" i="0" u="none" strike="noStrike" dirty="0">
                          <a:solidFill>
                            <a:srgbClr val="000000"/>
                          </a:solidFill>
                          <a:effectLst/>
                          <a:latin typeface="Times New Roman"/>
                        </a:rPr>
                        <a:t>Kurzemes reģions</a:t>
                      </a:r>
                    </a:p>
                  </a:txBody>
                  <a:tcPr marL="6773" marR="6773" marT="6773" marB="0" anchor="b">
                    <a:lnL>
                      <a:noFill/>
                    </a:lnL>
                    <a:lnR>
                      <a:noFill/>
                    </a:lnR>
                    <a:lnT w="12700" cap="flat" cmpd="sng" algn="ctr">
                      <a:solidFill>
                        <a:srgbClr val="9BBB59"/>
                      </a:solidFill>
                      <a:prstDash val="solid"/>
                      <a:round/>
                      <a:headEnd type="none" w="med" len="med"/>
                      <a:tailEnd type="none" w="med" len="med"/>
                    </a:lnT>
                    <a:lnB w="12700" cap="flat" cmpd="sng" algn="ctr">
                      <a:solidFill>
                        <a:srgbClr val="76933C"/>
                      </a:solidFill>
                      <a:prstDash val="solid"/>
                      <a:round/>
                      <a:headEnd type="none" w="med" len="med"/>
                      <a:tailEnd type="none" w="med" len="med"/>
                    </a:lnB>
                    <a:solidFill>
                      <a:srgbClr val="C4D79B"/>
                    </a:solidFill>
                  </a:tcPr>
                </a:tc>
                <a:tc>
                  <a:txBody>
                    <a:bodyPr/>
                    <a:lstStyle/>
                    <a:p>
                      <a:pPr algn="ctr" rtl="0" fontAlgn="b"/>
                      <a:r>
                        <a:rPr lang="lv-LV" sz="1200" b="0" i="0" u="none" strike="noStrike" dirty="0">
                          <a:solidFill>
                            <a:srgbClr val="000000"/>
                          </a:solidFill>
                          <a:effectLst/>
                          <a:latin typeface="Times New Roman"/>
                        </a:rPr>
                        <a:t>Latgales reģions</a:t>
                      </a:r>
                    </a:p>
                  </a:txBody>
                  <a:tcPr marL="6773" marR="6773" marT="6773" marB="0" anchor="b">
                    <a:lnL>
                      <a:noFill/>
                    </a:lnL>
                    <a:lnR>
                      <a:noFill/>
                    </a:lnR>
                    <a:lnT w="12700" cap="flat" cmpd="sng" algn="ctr">
                      <a:solidFill>
                        <a:srgbClr val="9BBB59"/>
                      </a:solidFill>
                      <a:prstDash val="solid"/>
                      <a:round/>
                      <a:headEnd type="none" w="med" len="med"/>
                      <a:tailEnd type="none" w="med" len="med"/>
                    </a:lnT>
                    <a:lnB w="12700" cap="flat" cmpd="sng" algn="ctr">
                      <a:solidFill>
                        <a:srgbClr val="76933C"/>
                      </a:solidFill>
                      <a:prstDash val="solid"/>
                      <a:round/>
                      <a:headEnd type="none" w="med" len="med"/>
                      <a:tailEnd type="none" w="med" len="med"/>
                    </a:lnB>
                    <a:solidFill>
                      <a:srgbClr val="C4D79B"/>
                    </a:solidFill>
                  </a:tcPr>
                </a:tc>
                <a:tc>
                  <a:txBody>
                    <a:bodyPr/>
                    <a:lstStyle/>
                    <a:p>
                      <a:pPr algn="ctr" rtl="0" fontAlgn="b"/>
                      <a:r>
                        <a:rPr lang="lv-LV" sz="1200" b="0" i="0" u="none" strike="noStrike" dirty="0">
                          <a:solidFill>
                            <a:srgbClr val="000000"/>
                          </a:solidFill>
                          <a:effectLst/>
                          <a:latin typeface="Times New Roman"/>
                        </a:rPr>
                        <a:t>Vidzemes reģions</a:t>
                      </a:r>
                    </a:p>
                  </a:txBody>
                  <a:tcPr marL="6773" marR="6773" marT="6773" marB="0" anchor="b">
                    <a:lnL>
                      <a:noFill/>
                    </a:lnL>
                    <a:lnR>
                      <a:noFill/>
                    </a:lnR>
                    <a:lnT w="12700" cap="flat" cmpd="sng" algn="ctr">
                      <a:solidFill>
                        <a:srgbClr val="9BBB59"/>
                      </a:solidFill>
                      <a:prstDash val="solid"/>
                      <a:round/>
                      <a:headEnd type="none" w="med" len="med"/>
                      <a:tailEnd type="none" w="med" len="med"/>
                    </a:lnT>
                    <a:lnB w="12700" cap="flat" cmpd="sng" algn="ctr">
                      <a:solidFill>
                        <a:srgbClr val="76933C"/>
                      </a:solidFill>
                      <a:prstDash val="solid"/>
                      <a:round/>
                      <a:headEnd type="none" w="med" len="med"/>
                      <a:tailEnd type="none" w="med" len="med"/>
                    </a:lnB>
                    <a:solidFill>
                      <a:srgbClr val="C4D79B"/>
                    </a:solidFill>
                  </a:tcPr>
                </a:tc>
              </a:tr>
              <a:tr h="679635">
                <a:tc>
                  <a:txBody>
                    <a:bodyPr/>
                    <a:lstStyle/>
                    <a:p>
                      <a:pPr algn="l" rtl="0" fontAlgn="b"/>
                      <a:r>
                        <a:rPr lang="lv-LV" sz="1400" b="0" i="0" u="none" strike="noStrike">
                          <a:solidFill>
                            <a:srgbClr val="000000"/>
                          </a:solidFill>
                          <a:effectLst/>
                          <a:latin typeface="Times New Roman"/>
                        </a:rPr>
                        <a:t>Profesionālā apmācība, pārkvalifikācija vai kvalifikācijas paaugstināšana</a:t>
                      </a:r>
                    </a:p>
                  </a:txBody>
                  <a:tcPr marL="6773" marR="6773" marT="6773" marB="0" anchor="b">
                    <a:lnL>
                      <a:noFill/>
                    </a:lnL>
                    <a:lnR>
                      <a:noFill/>
                    </a:lnR>
                    <a:lnT w="12700" cap="flat" cmpd="sng" algn="ctr">
                      <a:solidFill>
                        <a:srgbClr val="76933C"/>
                      </a:solidFill>
                      <a:prstDash val="solid"/>
                      <a:round/>
                      <a:headEnd type="none" w="med" len="med"/>
                      <a:tailEnd type="none" w="med" len="med"/>
                    </a:lnT>
                    <a:lnB>
                      <a:noFill/>
                    </a:lnB>
                  </a:tcPr>
                </a:tc>
                <a:tc>
                  <a:txBody>
                    <a:bodyPr/>
                    <a:lstStyle/>
                    <a:p>
                      <a:pPr algn="ctr" rtl="0" fontAlgn="ctr"/>
                      <a:r>
                        <a:rPr lang="lv-LV" sz="1400" b="0" i="0" u="none" strike="noStrike">
                          <a:solidFill>
                            <a:srgbClr val="000000"/>
                          </a:solidFill>
                          <a:effectLst/>
                          <a:latin typeface="Times New Roman"/>
                        </a:rPr>
                        <a:t>39%</a:t>
                      </a:r>
                    </a:p>
                  </a:txBody>
                  <a:tcPr marL="6773" marR="6773" marT="6773" marB="0" anchor="ctr">
                    <a:lnL>
                      <a:noFill/>
                    </a:lnL>
                    <a:lnR>
                      <a:noFill/>
                    </a:lnR>
                    <a:lnT w="12700" cap="flat" cmpd="sng" algn="ctr">
                      <a:solidFill>
                        <a:srgbClr val="76933C"/>
                      </a:solidFill>
                      <a:prstDash val="solid"/>
                      <a:round/>
                      <a:headEnd type="none" w="med" len="med"/>
                      <a:tailEnd type="none" w="med" len="med"/>
                    </a:lnT>
                    <a:lnB>
                      <a:noFill/>
                    </a:lnB>
                  </a:tcPr>
                </a:tc>
                <a:tc>
                  <a:txBody>
                    <a:bodyPr/>
                    <a:lstStyle/>
                    <a:p>
                      <a:pPr algn="ctr" rtl="0" fontAlgn="ctr"/>
                      <a:r>
                        <a:rPr lang="lv-LV" sz="1400" b="0" i="0" u="none" strike="noStrike">
                          <a:solidFill>
                            <a:srgbClr val="000000"/>
                          </a:solidFill>
                          <a:effectLst/>
                          <a:latin typeface="Times New Roman"/>
                        </a:rPr>
                        <a:t>40%</a:t>
                      </a:r>
                    </a:p>
                  </a:txBody>
                  <a:tcPr marL="6773" marR="6773" marT="6773" marB="0" anchor="ctr">
                    <a:lnL>
                      <a:noFill/>
                    </a:lnL>
                    <a:lnR>
                      <a:noFill/>
                    </a:lnR>
                    <a:lnT w="12700" cap="flat" cmpd="sng" algn="ctr">
                      <a:solidFill>
                        <a:srgbClr val="76933C"/>
                      </a:solidFill>
                      <a:prstDash val="solid"/>
                      <a:round/>
                      <a:headEnd type="none" w="med" len="med"/>
                      <a:tailEnd type="none" w="med" len="med"/>
                    </a:lnT>
                    <a:lnB>
                      <a:noFill/>
                    </a:lnB>
                  </a:tcPr>
                </a:tc>
                <a:tc>
                  <a:txBody>
                    <a:bodyPr/>
                    <a:lstStyle/>
                    <a:p>
                      <a:pPr algn="ctr" rtl="0" fontAlgn="ctr"/>
                      <a:r>
                        <a:rPr lang="lv-LV" sz="1400" b="0" i="0" u="none" strike="noStrike" dirty="0">
                          <a:solidFill>
                            <a:srgbClr val="000000"/>
                          </a:solidFill>
                          <a:effectLst/>
                          <a:latin typeface="Times New Roman"/>
                        </a:rPr>
                        <a:t>45%</a:t>
                      </a:r>
                    </a:p>
                  </a:txBody>
                  <a:tcPr marL="6773" marR="6773" marT="6773" marB="0" anchor="ctr">
                    <a:lnL>
                      <a:noFill/>
                    </a:lnL>
                    <a:lnR>
                      <a:noFill/>
                    </a:lnR>
                    <a:lnT w="12700" cap="flat" cmpd="sng" algn="ctr">
                      <a:solidFill>
                        <a:srgbClr val="76933C"/>
                      </a:solidFill>
                      <a:prstDash val="solid"/>
                      <a:round/>
                      <a:headEnd type="none" w="med" len="med"/>
                      <a:tailEnd type="none" w="med" len="med"/>
                    </a:lnT>
                    <a:lnB>
                      <a:noFill/>
                    </a:lnB>
                  </a:tcPr>
                </a:tc>
                <a:tc>
                  <a:txBody>
                    <a:bodyPr/>
                    <a:lstStyle/>
                    <a:p>
                      <a:pPr algn="ctr" rtl="0" fontAlgn="ctr"/>
                      <a:r>
                        <a:rPr lang="lv-LV" sz="1400" b="0" i="0" u="none" strike="noStrike" dirty="0">
                          <a:solidFill>
                            <a:srgbClr val="000000"/>
                          </a:solidFill>
                          <a:effectLst/>
                          <a:latin typeface="Times New Roman"/>
                        </a:rPr>
                        <a:t>55%</a:t>
                      </a:r>
                    </a:p>
                  </a:txBody>
                  <a:tcPr marL="6773" marR="6773" marT="6773" marB="0" anchor="ctr">
                    <a:lnL>
                      <a:noFill/>
                    </a:lnL>
                    <a:lnR>
                      <a:noFill/>
                    </a:lnR>
                    <a:lnT w="12700" cap="flat" cmpd="sng" algn="ctr">
                      <a:solidFill>
                        <a:srgbClr val="76933C"/>
                      </a:solidFill>
                      <a:prstDash val="solid"/>
                      <a:round/>
                      <a:headEnd type="none" w="med" len="med"/>
                      <a:tailEnd type="none" w="med" len="med"/>
                    </a:lnT>
                    <a:lnB>
                      <a:noFill/>
                    </a:lnB>
                  </a:tcPr>
                </a:tc>
                <a:tc>
                  <a:txBody>
                    <a:bodyPr/>
                    <a:lstStyle/>
                    <a:p>
                      <a:pPr algn="ctr" rtl="0" fontAlgn="ctr"/>
                      <a:r>
                        <a:rPr lang="lv-LV" sz="1400" b="0" i="0" u="none" strike="noStrike" dirty="0">
                          <a:solidFill>
                            <a:srgbClr val="000000"/>
                          </a:solidFill>
                          <a:effectLst/>
                          <a:latin typeface="Times New Roman"/>
                        </a:rPr>
                        <a:t>44%</a:t>
                      </a:r>
                    </a:p>
                  </a:txBody>
                  <a:tcPr marL="6773" marR="6773" marT="6773" marB="0" anchor="ctr">
                    <a:lnL>
                      <a:noFill/>
                    </a:lnL>
                    <a:lnR>
                      <a:noFill/>
                    </a:lnR>
                    <a:lnT w="12700" cap="flat" cmpd="sng" algn="ctr">
                      <a:solidFill>
                        <a:srgbClr val="76933C"/>
                      </a:solidFill>
                      <a:prstDash val="solid"/>
                      <a:round/>
                      <a:headEnd type="none" w="med" len="med"/>
                      <a:tailEnd type="none" w="med" len="med"/>
                    </a:lnT>
                    <a:lnB>
                      <a:noFill/>
                    </a:lnB>
                  </a:tcPr>
                </a:tc>
                <a:tc>
                  <a:txBody>
                    <a:bodyPr/>
                    <a:lstStyle/>
                    <a:p>
                      <a:pPr algn="ctr" rtl="0" fontAlgn="ctr"/>
                      <a:r>
                        <a:rPr lang="lv-LV" sz="1400" b="0" i="0" u="none" strike="noStrike" dirty="0">
                          <a:solidFill>
                            <a:srgbClr val="000000"/>
                          </a:solidFill>
                          <a:effectLst/>
                          <a:latin typeface="Times New Roman"/>
                        </a:rPr>
                        <a:t>25%</a:t>
                      </a:r>
                    </a:p>
                  </a:txBody>
                  <a:tcPr marL="6773" marR="6773" marT="6773" marB="0" anchor="ctr">
                    <a:lnL>
                      <a:noFill/>
                    </a:lnL>
                    <a:lnR>
                      <a:noFill/>
                    </a:lnR>
                    <a:lnT w="12700" cap="flat" cmpd="sng" algn="ctr">
                      <a:solidFill>
                        <a:srgbClr val="76933C"/>
                      </a:solidFill>
                      <a:prstDash val="solid"/>
                      <a:round/>
                      <a:headEnd type="none" w="med" len="med"/>
                      <a:tailEnd type="none" w="med" len="med"/>
                    </a:lnT>
                    <a:lnB>
                      <a:noFill/>
                    </a:lnB>
                  </a:tcPr>
                </a:tc>
                <a:tc>
                  <a:txBody>
                    <a:bodyPr/>
                    <a:lstStyle/>
                    <a:p>
                      <a:pPr algn="ctr" rtl="0" fontAlgn="ctr"/>
                      <a:r>
                        <a:rPr lang="lv-LV" sz="1400" b="0" i="0" u="none" strike="noStrike">
                          <a:solidFill>
                            <a:srgbClr val="000000"/>
                          </a:solidFill>
                          <a:effectLst/>
                          <a:latin typeface="Times New Roman"/>
                        </a:rPr>
                        <a:t>41%</a:t>
                      </a:r>
                    </a:p>
                  </a:txBody>
                  <a:tcPr marL="6773" marR="6773" marT="6773" marB="0" anchor="ctr">
                    <a:lnL>
                      <a:noFill/>
                    </a:lnL>
                    <a:lnR>
                      <a:noFill/>
                    </a:lnR>
                    <a:lnT w="12700" cap="flat" cmpd="sng" algn="ctr">
                      <a:solidFill>
                        <a:srgbClr val="76933C"/>
                      </a:solidFill>
                      <a:prstDash val="solid"/>
                      <a:round/>
                      <a:headEnd type="none" w="med" len="med"/>
                      <a:tailEnd type="none" w="med" len="med"/>
                    </a:lnT>
                    <a:lnB>
                      <a:noFill/>
                    </a:lnB>
                  </a:tcPr>
                </a:tc>
              </a:tr>
              <a:tr h="254536">
                <a:tc>
                  <a:txBody>
                    <a:bodyPr/>
                    <a:lstStyle/>
                    <a:p>
                      <a:pPr algn="l" rtl="0" fontAlgn="b"/>
                      <a:r>
                        <a:rPr lang="lv-LV" sz="1400" b="0" i="0" u="none" strike="noStrike">
                          <a:solidFill>
                            <a:srgbClr val="000000"/>
                          </a:solidFill>
                          <a:effectLst/>
                          <a:latin typeface="Times New Roman"/>
                        </a:rPr>
                        <a:t>Neformālās izglītības ieguve**</a:t>
                      </a:r>
                    </a:p>
                  </a:txBody>
                  <a:tcPr marL="6773" marR="6773" marT="6773" marB="0" anchor="b">
                    <a:lnL>
                      <a:noFill/>
                    </a:lnL>
                    <a:lnR>
                      <a:noFill/>
                    </a:lnR>
                    <a:lnT>
                      <a:noFill/>
                    </a:lnT>
                    <a:lnB>
                      <a:noFill/>
                    </a:lnB>
                    <a:solidFill>
                      <a:srgbClr val="C4D79B"/>
                    </a:solidFill>
                  </a:tcPr>
                </a:tc>
                <a:tc>
                  <a:txBody>
                    <a:bodyPr/>
                    <a:lstStyle/>
                    <a:p>
                      <a:pPr algn="ctr" rtl="0" fontAlgn="ctr"/>
                      <a:r>
                        <a:rPr lang="lv-LV" sz="1400" b="0" i="0" u="none" strike="noStrike">
                          <a:solidFill>
                            <a:srgbClr val="000000"/>
                          </a:solidFill>
                          <a:effectLst/>
                          <a:latin typeface="Times New Roman"/>
                        </a:rPr>
                        <a:t>31%</a:t>
                      </a:r>
                    </a:p>
                  </a:txBody>
                  <a:tcPr marL="6773" marR="6773" marT="6773" marB="0" anchor="ctr">
                    <a:lnL>
                      <a:noFill/>
                    </a:lnL>
                    <a:lnR>
                      <a:noFill/>
                    </a:lnR>
                    <a:lnT>
                      <a:noFill/>
                    </a:lnT>
                    <a:lnB>
                      <a:noFill/>
                    </a:lnB>
                    <a:solidFill>
                      <a:srgbClr val="C4D79B"/>
                    </a:solidFill>
                  </a:tcPr>
                </a:tc>
                <a:tc>
                  <a:txBody>
                    <a:bodyPr/>
                    <a:lstStyle/>
                    <a:p>
                      <a:pPr algn="ctr" rtl="0" fontAlgn="ctr"/>
                      <a:r>
                        <a:rPr lang="lv-LV" sz="1400" b="0" i="0" u="none" strike="noStrike">
                          <a:solidFill>
                            <a:srgbClr val="000000"/>
                          </a:solidFill>
                          <a:effectLst/>
                          <a:latin typeface="Times New Roman"/>
                        </a:rPr>
                        <a:t>30%</a:t>
                      </a:r>
                    </a:p>
                  </a:txBody>
                  <a:tcPr marL="6773" marR="6773" marT="6773" marB="0" anchor="ctr">
                    <a:lnL>
                      <a:noFill/>
                    </a:lnL>
                    <a:lnR>
                      <a:noFill/>
                    </a:lnR>
                    <a:lnT>
                      <a:noFill/>
                    </a:lnT>
                    <a:lnB>
                      <a:noFill/>
                    </a:lnB>
                    <a:solidFill>
                      <a:srgbClr val="C4D79B"/>
                    </a:solidFill>
                  </a:tcPr>
                </a:tc>
                <a:tc>
                  <a:txBody>
                    <a:bodyPr/>
                    <a:lstStyle/>
                    <a:p>
                      <a:pPr algn="ctr" rtl="0" fontAlgn="ctr"/>
                      <a:r>
                        <a:rPr lang="lv-LV" sz="1400" b="0" i="0" u="none" strike="noStrike" dirty="0">
                          <a:solidFill>
                            <a:srgbClr val="000000"/>
                          </a:solidFill>
                          <a:effectLst/>
                          <a:latin typeface="Times New Roman"/>
                        </a:rPr>
                        <a:t>37%</a:t>
                      </a:r>
                    </a:p>
                  </a:txBody>
                  <a:tcPr marL="6773" marR="6773" marT="6773" marB="0" anchor="ctr">
                    <a:lnL>
                      <a:noFill/>
                    </a:lnL>
                    <a:lnR>
                      <a:noFill/>
                    </a:lnR>
                    <a:lnT>
                      <a:noFill/>
                    </a:lnT>
                    <a:lnB>
                      <a:noFill/>
                    </a:lnB>
                    <a:solidFill>
                      <a:srgbClr val="C4D79B"/>
                    </a:solidFill>
                  </a:tcPr>
                </a:tc>
                <a:tc>
                  <a:txBody>
                    <a:bodyPr/>
                    <a:lstStyle/>
                    <a:p>
                      <a:pPr algn="ctr" rtl="0" fontAlgn="ctr"/>
                      <a:r>
                        <a:rPr lang="lv-LV" sz="1400" b="0" i="0" u="none" strike="noStrike" dirty="0">
                          <a:solidFill>
                            <a:srgbClr val="000000"/>
                          </a:solidFill>
                          <a:effectLst/>
                          <a:latin typeface="Times New Roman"/>
                        </a:rPr>
                        <a:t>41%</a:t>
                      </a:r>
                    </a:p>
                  </a:txBody>
                  <a:tcPr marL="6773" marR="6773" marT="6773" marB="0" anchor="ctr">
                    <a:lnL>
                      <a:noFill/>
                    </a:lnL>
                    <a:lnR>
                      <a:noFill/>
                    </a:lnR>
                    <a:lnT>
                      <a:noFill/>
                    </a:lnT>
                    <a:lnB>
                      <a:noFill/>
                    </a:lnB>
                    <a:solidFill>
                      <a:srgbClr val="C4D79B"/>
                    </a:solidFill>
                  </a:tcPr>
                </a:tc>
                <a:tc>
                  <a:txBody>
                    <a:bodyPr/>
                    <a:lstStyle/>
                    <a:p>
                      <a:pPr algn="ctr" rtl="0" fontAlgn="ctr"/>
                      <a:r>
                        <a:rPr lang="lv-LV" sz="1400" b="0" i="0" u="none" strike="noStrike">
                          <a:solidFill>
                            <a:srgbClr val="000000"/>
                          </a:solidFill>
                          <a:effectLst/>
                          <a:latin typeface="Times New Roman"/>
                        </a:rPr>
                        <a:t>33%</a:t>
                      </a:r>
                    </a:p>
                  </a:txBody>
                  <a:tcPr marL="6773" marR="6773" marT="6773" marB="0" anchor="ctr">
                    <a:lnL>
                      <a:noFill/>
                    </a:lnL>
                    <a:lnR>
                      <a:noFill/>
                    </a:lnR>
                    <a:lnT>
                      <a:noFill/>
                    </a:lnT>
                    <a:lnB>
                      <a:noFill/>
                    </a:lnB>
                    <a:solidFill>
                      <a:srgbClr val="C4D79B"/>
                    </a:solidFill>
                  </a:tcPr>
                </a:tc>
                <a:tc>
                  <a:txBody>
                    <a:bodyPr/>
                    <a:lstStyle/>
                    <a:p>
                      <a:pPr algn="ctr" rtl="0" fontAlgn="ctr"/>
                      <a:r>
                        <a:rPr lang="lv-LV" sz="1400" b="0" i="0" u="none" strike="noStrike" dirty="0">
                          <a:solidFill>
                            <a:srgbClr val="000000"/>
                          </a:solidFill>
                          <a:effectLst/>
                          <a:latin typeface="Times New Roman"/>
                        </a:rPr>
                        <a:t>18%</a:t>
                      </a:r>
                    </a:p>
                  </a:txBody>
                  <a:tcPr marL="6773" marR="6773" marT="6773" marB="0" anchor="ctr">
                    <a:lnL>
                      <a:noFill/>
                    </a:lnL>
                    <a:lnR>
                      <a:noFill/>
                    </a:lnR>
                    <a:lnT>
                      <a:noFill/>
                    </a:lnT>
                    <a:lnB>
                      <a:noFill/>
                    </a:lnB>
                    <a:solidFill>
                      <a:srgbClr val="C4D79B"/>
                    </a:solidFill>
                  </a:tcPr>
                </a:tc>
                <a:tc>
                  <a:txBody>
                    <a:bodyPr/>
                    <a:lstStyle/>
                    <a:p>
                      <a:pPr algn="ctr" rtl="0" fontAlgn="ctr"/>
                      <a:r>
                        <a:rPr lang="lv-LV" sz="1400" b="0" i="0" u="none" strike="noStrike">
                          <a:solidFill>
                            <a:srgbClr val="000000"/>
                          </a:solidFill>
                          <a:effectLst/>
                          <a:latin typeface="Times New Roman"/>
                        </a:rPr>
                        <a:t>30%</a:t>
                      </a:r>
                    </a:p>
                  </a:txBody>
                  <a:tcPr marL="6773" marR="6773" marT="6773" marB="0" anchor="ctr">
                    <a:lnL>
                      <a:noFill/>
                    </a:lnL>
                    <a:lnR>
                      <a:noFill/>
                    </a:lnR>
                    <a:lnT>
                      <a:noFill/>
                    </a:lnT>
                    <a:lnB>
                      <a:noFill/>
                    </a:lnB>
                    <a:solidFill>
                      <a:srgbClr val="C4D79B"/>
                    </a:solidFill>
                  </a:tcPr>
                </a:tc>
              </a:tr>
              <a:tr h="509073">
                <a:tc>
                  <a:txBody>
                    <a:bodyPr/>
                    <a:lstStyle/>
                    <a:p>
                      <a:pPr algn="l" rtl="0" fontAlgn="b"/>
                      <a:r>
                        <a:rPr lang="lv-LV" sz="1400" b="0" i="0" u="none" strike="noStrike">
                          <a:solidFill>
                            <a:srgbClr val="000000"/>
                          </a:solidFill>
                          <a:effectLst/>
                          <a:latin typeface="Times New Roman"/>
                        </a:rPr>
                        <a:t>Pasākumi noteiktām personu grupām, subsidētās darba vietas</a:t>
                      </a:r>
                    </a:p>
                  </a:txBody>
                  <a:tcPr marL="6773" marR="6773" marT="6773" marB="0" anchor="b">
                    <a:lnL>
                      <a:noFill/>
                    </a:lnL>
                    <a:lnR>
                      <a:noFill/>
                    </a:lnR>
                    <a:lnT>
                      <a:noFill/>
                    </a:lnT>
                    <a:lnB>
                      <a:noFill/>
                    </a:lnB>
                  </a:tcPr>
                </a:tc>
                <a:tc>
                  <a:txBody>
                    <a:bodyPr/>
                    <a:lstStyle/>
                    <a:p>
                      <a:pPr algn="ctr" rtl="0" fontAlgn="ctr"/>
                      <a:r>
                        <a:rPr lang="lv-LV" sz="1400" b="0" i="0" u="none" strike="noStrike">
                          <a:solidFill>
                            <a:srgbClr val="000000"/>
                          </a:solidFill>
                          <a:effectLst/>
                          <a:latin typeface="Times New Roman"/>
                        </a:rPr>
                        <a:t>73%</a:t>
                      </a:r>
                    </a:p>
                  </a:txBody>
                  <a:tcPr marL="6773" marR="6773" marT="6773" marB="0" anchor="ctr">
                    <a:lnL>
                      <a:noFill/>
                    </a:lnL>
                    <a:lnR>
                      <a:noFill/>
                    </a:lnR>
                    <a:lnT>
                      <a:noFill/>
                    </a:lnT>
                    <a:lnB>
                      <a:noFill/>
                    </a:lnB>
                  </a:tcPr>
                </a:tc>
                <a:tc>
                  <a:txBody>
                    <a:bodyPr/>
                    <a:lstStyle/>
                    <a:p>
                      <a:pPr algn="ctr" rtl="0" fontAlgn="ctr"/>
                      <a:r>
                        <a:rPr lang="lv-LV" sz="1400" b="0" i="0" u="none" strike="noStrike">
                          <a:solidFill>
                            <a:srgbClr val="000000"/>
                          </a:solidFill>
                          <a:effectLst/>
                          <a:latin typeface="Times New Roman"/>
                        </a:rPr>
                        <a:t>81%</a:t>
                      </a:r>
                    </a:p>
                  </a:txBody>
                  <a:tcPr marL="6773" marR="6773" marT="6773" marB="0" anchor="ctr">
                    <a:lnL>
                      <a:noFill/>
                    </a:lnL>
                    <a:lnR>
                      <a:noFill/>
                    </a:lnR>
                    <a:lnT>
                      <a:noFill/>
                    </a:lnT>
                    <a:lnB>
                      <a:noFill/>
                    </a:lnB>
                  </a:tcPr>
                </a:tc>
                <a:tc>
                  <a:txBody>
                    <a:bodyPr/>
                    <a:lstStyle/>
                    <a:p>
                      <a:pPr algn="ctr" rtl="0" fontAlgn="ctr"/>
                      <a:r>
                        <a:rPr lang="lv-LV" sz="1400" b="0" i="0" u="none" strike="noStrike" dirty="0">
                          <a:solidFill>
                            <a:srgbClr val="000000"/>
                          </a:solidFill>
                          <a:effectLst/>
                          <a:latin typeface="Times New Roman"/>
                        </a:rPr>
                        <a:t>72%</a:t>
                      </a:r>
                    </a:p>
                  </a:txBody>
                  <a:tcPr marL="6773" marR="6773" marT="6773" marB="0" anchor="ctr">
                    <a:lnL>
                      <a:noFill/>
                    </a:lnL>
                    <a:lnR>
                      <a:noFill/>
                    </a:lnR>
                    <a:lnT>
                      <a:noFill/>
                    </a:lnT>
                    <a:lnB>
                      <a:noFill/>
                    </a:lnB>
                  </a:tcPr>
                </a:tc>
                <a:tc>
                  <a:txBody>
                    <a:bodyPr/>
                    <a:lstStyle/>
                    <a:p>
                      <a:pPr algn="ctr" rtl="0" fontAlgn="ctr"/>
                      <a:r>
                        <a:rPr lang="lv-LV" sz="1400" b="0" i="0" u="none" strike="noStrike" dirty="0">
                          <a:solidFill>
                            <a:srgbClr val="000000"/>
                          </a:solidFill>
                          <a:effectLst/>
                          <a:latin typeface="Times New Roman"/>
                        </a:rPr>
                        <a:t>65%</a:t>
                      </a:r>
                    </a:p>
                  </a:txBody>
                  <a:tcPr marL="6773" marR="6773" marT="6773" marB="0" anchor="ctr">
                    <a:lnL>
                      <a:noFill/>
                    </a:lnL>
                    <a:lnR>
                      <a:noFill/>
                    </a:lnR>
                    <a:lnT>
                      <a:noFill/>
                    </a:lnT>
                    <a:lnB>
                      <a:noFill/>
                    </a:lnB>
                  </a:tcPr>
                </a:tc>
                <a:tc>
                  <a:txBody>
                    <a:bodyPr/>
                    <a:lstStyle/>
                    <a:p>
                      <a:pPr algn="ctr" rtl="0" fontAlgn="ctr"/>
                      <a:r>
                        <a:rPr lang="lv-LV" sz="1400" b="0" i="0" u="none" strike="noStrike">
                          <a:solidFill>
                            <a:srgbClr val="000000"/>
                          </a:solidFill>
                          <a:effectLst/>
                          <a:latin typeface="Times New Roman"/>
                        </a:rPr>
                        <a:t>70%</a:t>
                      </a:r>
                    </a:p>
                  </a:txBody>
                  <a:tcPr marL="6773" marR="6773" marT="6773" marB="0" anchor="ctr">
                    <a:lnL>
                      <a:noFill/>
                    </a:lnL>
                    <a:lnR>
                      <a:noFill/>
                    </a:lnR>
                    <a:lnT>
                      <a:noFill/>
                    </a:lnT>
                    <a:lnB>
                      <a:noFill/>
                    </a:lnB>
                  </a:tcPr>
                </a:tc>
                <a:tc>
                  <a:txBody>
                    <a:bodyPr/>
                    <a:lstStyle/>
                    <a:p>
                      <a:pPr algn="ctr" rtl="0" fontAlgn="ctr"/>
                      <a:r>
                        <a:rPr lang="lv-LV" sz="1400" b="0" i="0" u="none" strike="noStrike" dirty="0">
                          <a:solidFill>
                            <a:srgbClr val="000000"/>
                          </a:solidFill>
                          <a:effectLst/>
                          <a:latin typeface="Times New Roman"/>
                        </a:rPr>
                        <a:t>83%</a:t>
                      </a:r>
                    </a:p>
                  </a:txBody>
                  <a:tcPr marL="6773" marR="6773" marT="6773" marB="0" anchor="ctr">
                    <a:lnL>
                      <a:noFill/>
                    </a:lnL>
                    <a:lnR>
                      <a:noFill/>
                    </a:lnR>
                    <a:lnT>
                      <a:noFill/>
                    </a:lnT>
                    <a:lnB>
                      <a:noFill/>
                    </a:lnB>
                  </a:tcPr>
                </a:tc>
                <a:tc>
                  <a:txBody>
                    <a:bodyPr/>
                    <a:lstStyle/>
                    <a:p>
                      <a:pPr algn="ctr" rtl="0" fontAlgn="ctr"/>
                      <a:r>
                        <a:rPr lang="lv-LV" sz="1400" b="0" i="0" u="none" strike="noStrike">
                          <a:solidFill>
                            <a:srgbClr val="000000"/>
                          </a:solidFill>
                          <a:effectLst/>
                          <a:latin typeface="Times New Roman"/>
                        </a:rPr>
                        <a:t>93%</a:t>
                      </a:r>
                    </a:p>
                  </a:txBody>
                  <a:tcPr marL="6773" marR="6773" marT="6773" marB="0" anchor="ctr">
                    <a:lnL>
                      <a:noFill/>
                    </a:lnL>
                    <a:lnR>
                      <a:noFill/>
                    </a:lnR>
                    <a:lnT>
                      <a:noFill/>
                    </a:lnT>
                    <a:lnB>
                      <a:noFill/>
                    </a:lnB>
                  </a:tcPr>
                </a:tc>
              </a:tr>
              <a:tr h="254536">
                <a:tc>
                  <a:txBody>
                    <a:bodyPr/>
                    <a:lstStyle/>
                    <a:p>
                      <a:pPr algn="l" rtl="0" fontAlgn="b"/>
                      <a:r>
                        <a:rPr lang="lv-LV" sz="1400" b="0" i="0" u="none" strike="noStrike">
                          <a:solidFill>
                            <a:srgbClr val="000000"/>
                          </a:solidFill>
                          <a:effectLst/>
                          <a:latin typeface="Times New Roman"/>
                        </a:rPr>
                        <a:t>Algoti pagaidu sabiedriskie darbi</a:t>
                      </a:r>
                    </a:p>
                  </a:txBody>
                  <a:tcPr marL="6773" marR="6773" marT="6773" marB="0" anchor="b">
                    <a:lnL>
                      <a:noFill/>
                    </a:lnL>
                    <a:lnR>
                      <a:noFill/>
                    </a:lnR>
                    <a:lnT>
                      <a:noFill/>
                    </a:lnT>
                    <a:lnB>
                      <a:noFill/>
                    </a:lnB>
                    <a:solidFill>
                      <a:srgbClr val="C4D79B"/>
                    </a:solidFill>
                  </a:tcPr>
                </a:tc>
                <a:tc>
                  <a:txBody>
                    <a:bodyPr/>
                    <a:lstStyle/>
                    <a:p>
                      <a:pPr algn="ctr" rtl="0" fontAlgn="ctr"/>
                      <a:r>
                        <a:rPr lang="lv-LV" sz="1400" b="0" i="0" u="none" strike="noStrike">
                          <a:solidFill>
                            <a:srgbClr val="000000"/>
                          </a:solidFill>
                          <a:effectLst/>
                          <a:latin typeface="Times New Roman"/>
                        </a:rPr>
                        <a:t>10%</a:t>
                      </a:r>
                    </a:p>
                  </a:txBody>
                  <a:tcPr marL="6773" marR="6773" marT="6773" marB="0" anchor="ctr">
                    <a:lnL>
                      <a:noFill/>
                    </a:lnL>
                    <a:lnR>
                      <a:noFill/>
                    </a:lnR>
                    <a:lnT>
                      <a:noFill/>
                    </a:lnT>
                    <a:lnB>
                      <a:noFill/>
                    </a:lnB>
                    <a:solidFill>
                      <a:srgbClr val="C4D79B"/>
                    </a:solidFill>
                  </a:tcPr>
                </a:tc>
                <a:tc>
                  <a:txBody>
                    <a:bodyPr/>
                    <a:lstStyle/>
                    <a:p>
                      <a:pPr algn="ctr" rtl="0" fontAlgn="ctr"/>
                      <a:r>
                        <a:rPr lang="lv-LV" sz="1400" b="0" i="0" u="none" strike="noStrike">
                          <a:solidFill>
                            <a:srgbClr val="000000"/>
                          </a:solidFill>
                          <a:effectLst/>
                          <a:latin typeface="Times New Roman"/>
                        </a:rPr>
                        <a:t>8%</a:t>
                      </a:r>
                    </a:p>
                  </a:txBody>
                  <a:tcPr marL="6773" marR="6773" marT="6773" marB="0" anchor="ctr">
                    <a:lnL>
                      <a:noFill/>
                    </a:lnL>
                    <a:lnR>
                      <a:noFill/>
                    </a:lnR>
                    <a:lnT>
                      <a:noFill/>
                    </a:lnT>
                    <a:lnB>
                      <a:noFill/>
                    </a:lnB>
                    <a:solidFill>
                      <a:srgbClr val="C4D79B"/>
                    </a:solidFill>
                  </a:tcPr>
                </a:tc>
                <a:tc>
                  <a:txBody>
                    <a:bodyPr/>
                    <a:lstStyle/>
                    <a:p>
                      <a:pPr algn="ctr" rtl="0" fontAlgn="ctr"/>
                      <a:r>
                        <a:rPr lang="lv-LV" sz="1400" b="0" i="0" u="none" strike="noStrike" dirty="0">
                          <a:solidFill>
                            <a:srgbClr val="000000"/>
                          </a:solidFill>
                          <a:effectLst/>
                          <a:latin typeface="Times New Roman"/>
                        </a:rPr>
                        <a:t>10%</a:t>
                      </a:r>
                    </a:p>
                  </a:txBody>
                  <a:tcPr marL="6773" marR="6773" marT="6773" marB="0" anchor="ctr">
                    <a:lnL>
                      <a:noFill/>
                    </a:lnL>
                    <a:lnR>
                      <a:noFill/>
                    </a:lnR>
                    <a:lnT>
                      <a:noFill/>
                    </a:lnT>
                    <a:lnB>
                      <a:noFill/>
                    </a:lnB>
                    <a:solidFill>
                      <a:srgbClr val="C4D79B"/>
                    </a:solidFill>
                  </a:tcPr>
                </a:tc>
                <a:tc>
                  <a:txBody>
                    <a:bodyPr/>
                    <a:lstStyle/>
                    <a:p>
                      <a:pPr algn="ctr" rtl="0" fontAlgn="ctr"/>
                      <a:r>
                        <a:rPr lang="lv-LV" sz="1400" b="0" i="0" u="none" strike="noStrike" dirty="0">
                          <a:solidFill>
                            <a:srgbClr val="000000"/>
                          </a:solidFill>
                          <a:effectLst/>
                          <a:latin typeface="Times New Roman"/>
                        </a:rPr>
                        <a:t>14%</a:t>
                      </a:r>
                    </a:p>
                  </a:txBody>
                  <a:tcPr marL="6773" marR="6773" marT="6773" marB="0" anchor="ctr">
                    <a:lnL>
                      <a:noFill/>
                    </a:lnL>
                    <a:lnR>
                      <a:noFill/>
                    </a:lnR>
                    <a:lnT>
                      <a:noFill/>
                    </a:lnT>
                    <a:lnB>
                      <a:noFill/>
                    </a:lnB>
                    <a:solidFill>
                      <a:srgbClr val="C4D79B"/>
                    </a:solidFill>
                  </a:tcPr>
                </a:tc>
                <a:tc>
                  <a:txBody>
                    <a:bodyPr/>
                    <a:lstStyle/>
                    <a:p>
                      <a:pPr algn="ctr" rtl="0" fontAlgn="ctr"/>
                      <a:r>
                        <a:rPr lang="lv-LV" sz="1400" b="0" i="0" u="none" strike="noStrike">
                          <a:solidFill>
                            <a:srgbClr val="000000"/>
                          </a:solidFill>
                          <a:effectLst/>
                          <a:latin typeface="Times New Roman"/>
                        </a:rPr>
                        <a:t>8%</a:t>
                      </a:r>
                    </a:p>
                  </a:txBody>
                  <a:tcPr marL="6773" marR="6773" marT="6773" marB="0" anchor="ctr">
                    <a:lnL>
                      <a:noFill/>
                    </a:lnL>
                    <a:lnR>
                      <a:noFill/>
                    </a:lnR>
                    <a:lnT>
                      <a:noFill/>
                    </a:lnT>
                    <a:lnB>
                      <a:noFill/>
                    </a:lnB>
                    <a:solidFill>
                      <a:srgbClr val="C4D79B"/>
                    </a:solidFill>
                  </a:tcPr>
                </a:tc>
                <a:tc>
                  <a:txBody>
                    <a:bodyPr/>
                    <a:lstStyle/>
                    <a:p>
                      <a:pPr algn="ctr" rtl="0" fontAlgn="ctr"/>
                      <a:r>
                        <a:rPr lang="lv-LV" sz="1400" b="0" i="0" u="none" strike="noStrike" dirty="0">
                          <a:solidFill>
                            <a:srgbClr val="000000"/>
                          </a:solidFill>
                          <a:effectLst/>
                          <a:latin typeface="Times New Roman"/>
                        </a:rPr>
                        <a:t>6%</a:t>
                      </a:r>
                    </a:p>
                  </a:txBody>
                  <a:tcPr marL="6773" marR="6773" marT="6773" marB="0" anchor="ctr">
                    <a:lnL>
                      <a:noFill/>
                    </a:lnL>
                    <a:lnR>
                      <a:noFill/>
                    </a:lnR>
                    <a:lnT>
                      <a:noFill/>
                    </a:lnT>
                    <a:lnB>
                      <a:noFill/>
                    </a:lnB>
                    <a:solidFill>
                      <a:srgbClr val="C4D79B"/>
                    </a:solidFill>
                  </a:tcPr>
                </a:tc>
                <a:tc>
                  <a:txBody>
                    <a:bodyPr/>
                    <a:lstStyle/>
                    <a:p>
                      <a:pPr algn="ctr" rtl="0" fontAlgn="ctr"/>
                      <a:r>
                        <a:rPr lang="lv-LV" sz="1400" b="0" i="0" u="none" strike="noStrike">
                          <a:solidFill>
                            <a:srgbClr val="000000"/>
                          </a:solidFill>
                          <a:effectLst/>
                          <a:latin typeface="Times New Roman"/>
                        </a:rPr>
                        <a:t>9%</a:t>
                      </a:r>
                    </a:p>
                  </a:txBody>
                  <a:tcPr marL="6773" marR="6773" marT="6773" marB="0" anchor="ctr">
                    <a:lnL>
                      <a:noFill/>
                    </a:lnL>
                    <a:lnR>
                      <a:noFill/>
                    </a:lnR>
                    <a:lnT>
                      <a:noFill/>
                    </a:lnT>
                    <a:lnB>
                      <a:noFill/>
                    </a:lnB>
                    <a:solidFill>
                      <a:srgbClr val="C4D79B"/>
                    </a:solidFill>
                  </a:tcPr>
                </a:tc>
              </a:tr>
              <a:tr h="509073">
                <a:tc>
                  <a:txBody>
                    <a:bodyPr/>
                    <a:lstStyle/>
                    <a:p>
                      <a:pPr algn="l" rtl="0" fontAlgn="b"/>
                      <a:r>
                        <a:rPr lang="lv-LV" sz="1400" b="0" i="0" u="none" strike="noStrike">
                          <a:solidFill>
                            <a:srgbClr val="000000"/>
                          </a:solidFill>
                          <a:effectLst/>
                          <a:latin typeface="Times New Roman"/>
                        </a:rPr>
                        <a:t>Darbam nepieciešamo iemaņu attīstība nevalstiskajā sektorā</a:t>
                      </a:r>
                    </a:p>
                  </a:txBody>
                  <a:tcPr marL="6773" marR="6773" marT="6773" marB="0" anchor="b">
                    <a:lnL>
                      <a:noFill/>
                    </a:lnL>
                    <a:lnR>
                      <a:noFill/>
                    </a:lnR>
                    <a:lnT>
                      <a:noFill/>
                    </a:lnT>
                    <a:lnB>
                      <a:noFill/>
                    </a:lnB>
                  </a:tcPr>
                </a:tc>
                <a:tc>
                  <a:txBody>
                    <a:bodyPr/>
                    <a:lstStyle/>
                    <a:p>
                      <a:pPr algn="ctr" rtl="0" fontAlgn="ctr"/>
                      <a:r>
                        <a:rPr lang="lv-LV" sz="1400" b="0" i="0" u="none" strike="noStrike">
                          <a:solidFill>
                            <a:srgbClr val="000000"/>
                          </a:solidFill>
                          <a:effectLst/>
                          <a:latin typeface="Times New Roman"/>
                        </a:rPr>
                        <a:t>30%</a:t>
                      </a:r>
                    </a:p>
                  </a:txBody>
                  <a:tcPr marL="6773" marR="6773" marT="6773" marB="0" anchor="ctr">
                    <a:lnL>
                      <a:noFill/>
                    </a:lnL>
                    <a:lnR>
                      <a:noFill/>
                    </a:lnR>
                    <a:lnT>
                      <a:noFill/>
                    </a:lnT>
                    <a:lnB>
                      <a:noFill/>
                    </a:lnB>
                  </a:tcPr>
                </a:tc>
                <a:tc>
                  <a:txBody>
                    <a:bodyPr/>
                    <a:lstStyle/>
                    <a:p>
                      <a:pPr algn="ctr" rtl="0" fontAlgn="ctr"/>
                      <a:r>
                        <a:rPr lang="lv-LV" sz="1400" b="0" i="0" u="none" strike="noStrike">
                          <a:solidFill>
                            <a:srgbClr val="000000"/>
                          </a:solidFill>
                          <a:effectLst/>
                          <a:latin typeface="Times New Roman"/>
                        </a:rPr>
                        <a:t>31%</a:t>
                      </a:r>
                    </a:p>
                  </a:txBody>
                  <a:tcPr marL="6773" marR="6773" marT="6773" marB="0" anchor="ctr">
                    <a:lnL>
                      <a:noFill/>
                    </a:lnL>
                    <a:lnR>
                      <a:noFill/>
                    </a:lnR>
                    <a:lnT>
                      <a:noFill/>
                    </a:lnT>
                    <a:lnB>
                      <a:noFill/>
                    </a:lnB>
                  </a:tcPr>
                </a:tc>
                <a:tc>
                  <a:txBody>
                    <a:bodyPr/>
                    <a:lstStyle/>
                    <a:p>
                      <a:pPr algn="ctr" rtl="0" fontAlgn="ctr"/>
                      <a:r>
                        <a:rPr lang="lv-LV" sz="1400" b="0" i="0" u="none" strike="noStrike" dirty="0">
                          <a:solidFill>
                            <a:srgbClr val="000000"/>
                          </a:solidFill>
                          <a:effectLst/>
                          <a:latin typeface="Times New Roman"/>
                        </a:rPr>
                        <a:t>37%</a:t>
                      </a:r>
                    </a:p>
                  </a:txBody>
                  <a:tcPr marL="6773" marR="6773" marT="6773" marB="0" anchor="ctr">
                    <a:lnL>
                      <a:noFill/>
                    </a:lnL>
                    <a:lnR>
                      <a:noFill/>
                    </a:lnR>
                    <a:lnT>
                      <a:noFill/>
                    </a:lnT>
                    <a:lnB>
                      <a:noFill/>
                    </a:lnB>
                  </a:tcPr>
                </a:tc>
                <a:tc>
                  <a:txBody>
                    <a:bodyPr/>
                    <a:lstStyle/>
                    <a:p>
                      <a:pPr algn="ctr" rtl="0" fontAlgn="ctr"/>
                      <a:r>
                        <a:rPr lang="lv-LV" sz="1400" b="0" i="0" u="none" strike="noStrike" dirty="0">
                          <a:solidFill>
                            <a:srgbClr val="000000"/>
                          </a:solidFill>
                          <a:effectLst/>
                          <a:latin typeface="Times New Roman"/>
                        </a:rPr>
                        <a:t>45%</a:t>
                      </a:r>
                    </a:p>
                  </a:txBody>
                  <a:tcPr marL="6773" marR="6773" marT="6773" marB="0" anchor="ctr">
                    <a:lnL>
                      <a:noFill/>
                    </a:lnL>
                    <a:lnR>
                      <a:noFill/>
                    </a:lnR>
                    <a:lnT>
                      <a:noFill/>
                    </a:lnT>
                    <a:lnB>
                      <a:noFill/>
                    </a:lnB>
                  </a:tcPr>
                </a:tc>
                <a:tc>
                  <a:txBody>
                    <a:bodyPr/>
                    <a:lstStyle/>
                    <a:p>
                      <a:pPr algn="ctr" rtl="0" fontAlgn="ctr"/>
                      <a:r>
                        <a:rPr lang="lv-LV" sz="1400" b="0" i="0" u="none" strike="noStrike">
                          <a:solidFill>
                            <a:srgbClr val="000000"/>
                          </a:solidFill>
                          <a:effectLst/>
                          <a:latin typeface="Times New Roman"/>
                        </a:rPr>
                        <a:t>30%</a:t>
                      </a:r>
                    </a:p>
                  </a:txBody>
                  <a:tcPr marL="6773" marR="6773" marT="6773" marB="0" anchor="ctr">
                    <a:lnL>
                      <a:noFill/>
                    </a:lnL>
                    <a:lnR>
                      <a:noFill/>
                    </a:lnR>
                    <a:lnT>
                      <a:noFill/>
                    </a:lnT>
                    <a:lnB>
                      <a:noFill/>
                    </a:lnB>
                  </a:tcPr>
                </a:tc>
                <a:tc>
                  <a:txBody>
                    <a:bodyPr/>
                    <a:lstStyle/>
                    <a:p>
                      <a:pPr algn="ctr" rtl="0" fontAlgn="ctr"/>
                      <a:r>
                        <a:rPr lang="lv-LV" sz="1400" b="0" i="0" u="none" strike="noStrike" dirty="0">
                          <a:solidFill>
                            <a:srgbClr val="000000"/>
                          </a:solidFill>
                          <a:effectLst/>
                          <a:latin typeface="Times New Roman"/>
                        </a:rPr>
                        <a:t>23%</a:t>
                      </a:r>
                    </a:p>
                  </a:txBody>
                  <a:tcPr marL="6773" marR="6773" marT="6773" marB="0" anchor="ctr">
                    <a:lnL>
                      <a:noFill/>
                    </a:lnL>
                    <a:lnR>
                      <a:noFill/>
                    </a:lnR>
                    <a:lnT>
                      <a:noFill/>
                    </a:lnT>
                    <a:lnB>
                      <a:noFill/>
                    </a:lnB>
                  </a:tcPr>
                </a:tc>
                <a:tc>
                  <a:txBody>
                    <a:bodyPr/>
                    <a:lstStyle/>
                    <a:p>
                      <a:pPr algn="ctr" rtl="0" fontAlgn="ctr"/>
                      <a:r>
                        <a:rPr lang="lv-LV" sz="1400" b="0" i="0" u="none" strike="noStrike">
                          <a:solidFill>
                            <a:srgbClr val="000000"/>
                          </a:solidFill>
                          <a:effectLst/>
                          <a:latin typeface="Times New Roman"/>
                        </a:rPr>
                        <a:t>23%</a:t>
                      </a:r>
                    </a:p>
                  </a:txBody>
                  <a:tcPr marL="6773" marR="6773" marT="6773" marB="0" anchor="ctr">
                    <a:lnL>
                      <a:noFill/>
                    </a:lnL>
                    <a:lnR>
                      <a:noFill/>
                    </a:lnR>
                    <a:lnT>
                      <a:noFill/>
                    </a:lnT>
                    <a:lnB>
                      <a:noFill/>
                    </a:lnB>
                  </a:tcPr>
                </a:tc>
              </a:tr>
              <a:tr h="254536">
                <a:tc>
                  <a:txBody>
                    <a:bodyPr/>
                    <a:lstStyle/>
                    <a:p>
                      <a:pPr algn="l" rtl="0" fontAlgn="b"/>
                      <a:r>
                        <a:rPr lang="lv-LV" sz="1400" b="0" i="0" u="none" strike="noStrike">
                          <a:solidFill>
                            <a:srgbClr val="000000"/>
                          </a:solidFill>
                          <a:effectLst/>
                          <a:latin typeface="Times New Roman"/>
                        </a:rPr>
                        <a:t>Darbnīcas jauniešiem</a:t>
                      </a:r>
                    </a:p>
                  </a:txBody>
                  <a:tcPr marL="6773" marR="6773" marT="6773" marB="0" anchor="b">
                    <a:lnL>
                      <a:noFill/>
                    </a:lnL>
                    <a:lnR>
                      <a:noFill/>
                    </a:lnR>
                    <a:lnT>
                      <a:noFill/>
                    </a:lnT>
                    <a:lnB>
                      <a:noFill/>
                    </a:lnB>
                    <a:solidFill>
                      <a:srgbClr val="C4D79B"/>
                    </a:solidFill>
                  </a:tcPr>
                </a:tc>
                <a:tc>
                  <a:txBody>
                    <a:bodyPr/>
                    <a:lstStyle/>
                    <a:p>
                      <a:pPr algn="ctr" rtl="0" fontAlgn="ctr"/>
                      <a:r>
                        <a:rPr lang="lv-LV" sz="1400" b="0" i="0" u="none" strike="noStrike">
                          <a:solidFill>
                            <a:srgbClr val="000000"/>
                          </a:solidFill>
                          <a:effectLst/>
                          <a:latin typeface="Times New Roman"/>
                        </a:rPr>
                        <a:t>29%</a:t>
                      </a:r>
                    </a:p>
                  </a:txBody>
                  <a:tcPr marL="6773" marR="6773" marT="6773" marB="0" anchor="ctr">
                    <a:lnL>
                      <a:noFill/>
                    </a:lnL>
                    <a:lnR>
                      <a:noFill/>
                    </a:lnR>
                    <a:lnT>
                      <a:noFill/>
                    </a:lnT>
                    <a:lnB>
                      <a:noFill/>
                    </a:lnB>
                    <a:solidFill>
                      <a:srgbClr val="C4D79B"/>
                    </a:solidFill>
                  </a:tcPr>
                </a:tc>
                <a:tc>
                  <a:txBody>
                    <a:bodyPr/>
                    <a:lstStyle/>
                    <a:p>
                      <a:pPr algn="ctr" rtl="0" fontAlgn="ctr"/>
                      <a:r>
                        <a:rPr lang="lv-LV" sz="1400" b="0" i="0" u="none" strike="noStrike">
                          <a:solidFill>
                            <a:srgbClr val="000000"/>
                          </a:solidFill>
                          <a:effectLst/>
                          <a:latin typeface="Times New Roman"/>
                        </a:rPr>
                        <a:t>31%</a:t>
                      </a:r>
                    </a:p>
                  </a:txBody>
                  <a:tcPr marL="6773" marR="6773" marT="6773" marB="0" anchor="ctr">
                    <a:lnL>
                      <a:noFill/>
                    </a:lnL>
                    <a:lnR>
                      <a:noFill/>
                    </a:lnR>
                    <a:lnT>
                      <a:noFill/>
                    </a:lnT>
                    <a:lnB>
                      <a:noFill/>
                    </a:lnB>
                    <a:solidFill>
                      <a:srgbClr val="C4D79B"/>
                    </a:solidFill>
                  </a:tcPr>
                </a:tc>
                <a:tc>
                  <a:txBody>
                    <a:bodyPr/>
                    <a:lstStyle/>
                    <a:p>
                      <a:pPr algn="ctr" rtl="0" fontAlgn="ctr"/>
                      <a:r>
                        <a:rPr lang="lv-LV" sz="1400" b="0" i="0" u="none" strike="noStrike" dirty="0">
                          <a:solidFill>
                            <a:srgbClr val="000000"/>
                          </a:solidFill>
                          <a:effectLst/>
                          <a:latin typeface="Times New Roman"/>
                        </a:rPr>
                        <a:t>35%</a:t>
                      </a:r>
                    </a:p>
                  </a:txBody>
                  <a:tcPr marL="6773" marR="6773" marT="6773" marB="0" anchor="ctr">
                    <a:lnL>
                      <a:noFill/>
                    </a:lnL>
                    <a:lnR>
                      <a:noFill/>
                    </a:lnR>
                    <a:lnT>
                      <a:noFill/>
                    </a:lnT>
                    <a:lnB>
                      <a:noFill/>
                    </a:lnB>
                    <a:solidFill>
                      <a:srgbClr val="C4D79B"/>
                    </a:solidFill>
                  </a:tcPr>
                </a:tc>
                <a:tc>
                  <a:txBody>
                    <a:bodyPr/>
                    <a:lstStyle/>
                    <a:p>
                      <a:pPr algn="ctr" rtl="0" fontAlgn="ctr"/>
                      <a:r>
                        <a:rPr lang="lv-LV" sz="1400" b="0" i="0" u="none" strike="noStrike" dirty="0">
                          <a:solidFill>
                            <a:srgbClr val="000000"/>
                          </a:solidFill>
                          <a:effectLst/>
                          <a:latin typeface="Times New Roman"/>
                        </a:rPr>
                        <a:t>42%</a:t>
                      </a:r>
                    </a:p>
                  </a:txBody>
                  <a:tcPr marL="6773" marR="6773" marT="6773" marB="0" anchor="ctr">
                    <a:lnL>
                      <a:noFill/>
                    </a:lnL>
                    <a:lnR>
                      <a:noFill/>
                    </a:lnR>
                    <a:lnT>
                      <a:noFill/>
                    </a:lnT>
                    <a:lnB>
                      <a:noFill/>
                    </a:lnB>
                    <a:solidFill>
                      <a:srgbClr val="C4D79B"/>
                    </a:solidFill>
                  </a:tcPr>
                </a:tc>
                <a:tc>
                  <a:txBody>
                    <a:bodyPr/>
                    <a:lstStyle/>
                    <a:p>
                      <a:pPr algn="ctr" rtl="0" fontAlgn="ctr"/>
                      <a:r>
                        <a:rPr lang="lv-LV" sz="1400" b="0" i="0" u="none" strike="noStrike">
                          <a:solidFill>
                            <a:srgbClr val="000000"/>
                          </a:solidFill>
                          <a:effectLst/>
                          <a:latin typeface="Times New Roman"/>
                        </a:rPr>
                        <a:t>35%</a:t>
                      </a:r>
                    </a:p>
                  </a:txBody>
                  <a:tcPr marL="6773" marR="6773" marT="6773" marB="0" anchor="ctr">
                    <a:lnL>
                      <a:noFill/>
                    </a:lnL>
                    <a:lnR>
                      <a:noFill/>
                    </a:lnR>
                    <a:lnT>
                      <a:noFill/>
                    </a:lnT>
                    <a:lnB>
                      <a:noFill/>
                    </a:lnB>
                    <a:solidFill>
                      <a:srgbClr val="C4D79B"/>
                    </a:solidFill>
                  </a:tcPr>
                </a:tc>
                <a:tc>
                  <a:txBody>
                    <a:bodyPr/>
                    <a:lstStyle/>
                    <a:p>
                      <a:pPr algn="ctr" rtl="0" fontAlgn="ctr"/>
                      <a:r>
                        <a:rPr lang="lv-LV" sz="1400" b="0" i="0" u="none" strike="noStrike" dirty="0">
                          <a:solidFill>
                            <a:srgbClr val="000000"/>
                          </a:solidFill>
                          <a:effectLst/>
                          <a:latin typeface="Times New Roman"/>
                        </a:rPr>
                        <a:t>11%</a:t>
                      </a:r>
                    </a:p>
                  </a:txBody>
                  <a:tcPr marL="6773" marR="6773" marT="6773" marB="0" anchor="ctr">
                    <a:lnL>
                      <a:noFill/>
                    </a:lnL>
                    <a:lnR>
                      <a:noFill/>
                    </a:lnR>
                    <a:lnT>
                      <a:noFill/>
                    </a:lnT>
                    <a:lnB>
                      <a:noFill/>
                    </a:lnB>
                    <a:solidFill>
                      <a:srgbClr val="C4D79B"/>
                    </a:solidFill>
                  </a:tcPr>
                </a:tc>
                <a:tc>
                  <a:txBody>
                    <a:bodyPr/>
                    <a:lstStyle/>
                    <a:p>
                      <a:pPr algn="ctr" rtl="0" fontAlgn="ctr"/>
                      <a:r>
                        <a:rPr lang="lv-LV" sz="1400" b="0" i="0" u="none" strike="noStrike">
                          <a:solidFill>
                            <a:srgbClr val="000000"/>
                          </a:solidFill>
                          <a:effectLst/>
                          <a:latin typeface="Times New Roman"/>
                        </a:rPr>
                        <a:t>34%</a:t>
                      </a:r>
                    </a:p>
                  </a:txBody>
                  <a:tcPr marL="6773" marR="6773" marT="6773" marB="0" anchor="ctr">
                    <a:lnL>
                      <a:noFill/>
                    </a:lnL>
                    <a:lnR>
                      <a:noFill/>
                    </a:lnR>
                    <a:lnT>
                      <a:noFill/>
                    </a:lnT>
                    <a:lnB>
                      <a:noFill/>
                    </a:lnB>
                    <a:solidFill>
                      <a:srgbClr val="C4D79B"/>
                    </a:solidFill>
                  </a:tcPr>
                </a:tc>
              </a:tr>
              <a:tr h="263021">
                <a:tc>
                  <a:txBody>
                    <a:bodyPr/>
                    <a:lstStyle/>
                    <a:p>
                      <a:pPr algn="l" rtl="0" fontAlgn="b"/>
                      <a:r>
                        <a:rPr lang="lv-LV" sz="1400" b="0" i="0" u="none" strike="noStrike">
                          <a:solidFill>
                            <a:srgbClr val="000000"/>
                          </a:solidFill>
                          <a:effectLst/>
                          <a:latin typeface="Times New Roman"/>
                        </a:rPr>
                        <a:t>Pirmā darba pieredze</a:t>
                      </a:r>
                    </a:p>
                  </a:txBody>
                  <a:tcPr marL="6773" marR="6773" marT="6773" marB="0" anchor="b">
                    <a:lnL>
                      <a:noFill/>
                    </a:lnL>
                    <a:lnR>
                      <a:noFill/>
                    </a:lnR>
                    <a:lnT>
                      <a:noFill/>
                    </a:lnT>
                    <a:lnB w="12700" cap="flat" cmpd="sng" algn="ctr">
                      <a:solidFill>
                        <a:srgbClr val="76933C"/>
                      </a:solidFill>
                      <a:prstDash val="solid"/>
                      <a:round/>
                      <a:headEnd type="none" w="med" len="med"/>
                      <a:tailEnd type="none" w="med" len="med"/>
                    </a:lnB>
                  </a:tcPr>
                </a:tc>
                <a:tc>
                  <a:txBody>
                    <a:bodyPr/>
                    <a:lstStyle/>
                    <a:p>
                      <a:pPr algn="ctr" rtl="0" fontAlgn="ctr"/>
                      <a:r>
                        <a:rPr lang="lv-LV" sz="1400" b="0" i="0" u="none" strike="noStrike">
                          <a:solidFill>
                            <a:srgbClr val="000000"/>
                          </a:solidFill>
                          <a:effectLst/>
                          <a:latin typeface="Times New Roman"/>
                        </a:rPr>
                        <a:t> -</a:t>
                      </a:r>
                    </a:p>
                  </a:txBody>
                  <a:tcPr marL="6773" marR="6773" marT="6773" marB="0" anchor="ctr">
                    <a:lnL>
                      <a:noFill/>
                    </a:lnL>
                    <a:lnR>
                      <a:noFill/>
                    </a:lnR>
                    <a:lnT>
                      <a:noFill/>
                    </a:lnT>
                    <a:lnB w="12700" cap="flat" cmpd="sng" algn="ctr">
                      <a:solidFill>
                        <a:srgbClr val="76933C"/>
                      </a:solidFill>
                      <a:prstDash val="solid"/>
                      <a:round/>
                      <a:headEnd type="none" w="med" len="med"/>
                      <a:tailEnd type="none" w="med" len="med"/>
                    </a:lnB>
                  </a:tcPr>
                </a:tc>
                <a:tc>
                  <a:txBody>
                    <a:bodyPr/>
                    <a:lstStyle/>
                    <a:p>
                      <a:pPr algn="ctr" rtl="0" fontAlgn="ctr"/>
                      <a:r>
                        <a:rPr lang="lv-LV" sz="1400" b="0" i="0" u="none" strike="noStrike">
                          <a:solidFill>
                            <a:srgbClr val="000000"/>
                          </a:solidFill>
                          <a:effectLst/>
                          <a:latin typeface="Times New Roman"/>
                        </a:rPr>
                        <a:t>82%</a:t>
                      </a:r>
                    </a:p>
                  </a:txBody>
                  <a:tcPr marL="6773" marR="6773" marT="6773" marB="0" anchor="ctr">
                    <a:lnL>
                      <a:noFill/>
                    </a:lnL>
                    <a:lnR>
                      <a:noFill/>
                    </a:lnR>
                    <a:lnT>
                      <a:noFill/>
                    </a:lnT>
                    <a:lnB w="12700" cap="flat" cmpd="sng" algn="ctr">
                      <a:solidFill>
                        <a:srgbClr val="76933C"/>
                      </a:solidFill>
                      <a:prstDash val="solid"/>
                      <a:round/>
                      <a:headEnd type="none" w="med" len="med"/>
                      <a:tailEnd type="none" w="med" len="med"/>
                    </a:lnB>
                  </a:tcPr>
                </a:tc>
                <a:tc>
                  <a:txBody>
                    <a:bodyPr/>
                    <a:lstStyle/>
                    <a:p>
                      <a:pPr algn="ctr" rtl="0" fontAlgn="ctr"/>
                      <a:r>
                        <a:rPr lang="lv-LV" sz="1400" b="0" i="0" u="none" strike="noStrike" dirty="0">
                          <a:solidFill>
                            <a:srgbClr val="000000"/>
                          </a:solidFill>
                          <a:effectLst/>
                          <a:latin typeface="Times New Roman"/>
                        </a:rPr>
                        <a:t>33%</a:t>
                      </a:r>
                    </a:p>
                  </a:txBody>
                  <a:tcPr marL="6773" marR="6773" marT="6773" marB="0" anchor="ctr">
                    <a:lnL>
                      <a:noFill/>
                    </a:lnL>
                    <a:lnR>
                      <a:noFill/>
                    </a:lnR>
                    <a:lnT>
                      <a:noFill/>
                    </a:lnT>
                    <a:lnB w="12700" cap="flat" cmpd="sng" algn="ctr">
                      <a:solidFill>
                        <a:srgbClr val="76933C"/>
                      </a:solidFill>
                      <a:prstDash val="solid"/>
                      <a:round/>
                      <a:headEnd type="none" w="med" len="med"/>
                      <a:tailEnd type="none" w="med" len="med"/>
                    </a:lnB>
                  </a:tcPr>
                </a:tc>
                <a:tc>
                  <a:txBody>
                    <a:bodyPr/>
                    <a:lstStyle/>
                    <a:p>
                      <a:pPr algn="ctr" rtl="0" fontAlgn="ctr"/>
                      <a:r>
                        <a:rPr lang="lv-LV" sz="1400" b="0" i="0" u="none" strike="noStrike" dirty="0">
                          <a:solidFill>
                            <a:srgbClr val="000000"/>
                          </a:solidFill>
                          <a:effectLst/>
                          <a:latin typeface="Times New Roman"/>
                        </a:rPr>
                        <a:t>83%</a:t>
                      </a:r>
                    </a:p>
                  </a:txBody>
                  <a:tcPr marL="6773" marR="6773" marT="6773" marB="0" anchor="ctr">
                    <a:lnL>
                      <a:noFill/>
                    </a:lnL>
                    <a:lnR>
                      <a:noFill/>
                    </a:lnR>
                    <a:lnT>
                      <a:noFill/>
                    </a:lnT>
                    <a:lnB w="12700" cap="flat" cmpd="sng" algn="ctr">
                      <a:solidFill>
                        <a:srgbClr val="76933C"/>
                      </a:solidFill>
                      <a:prstDash val="solid"/>
                      <a:round/>
                      <a:headEnd type="none" w="med" len="med"/>
                      <a:tailEnd type="none" w="med" len="med"/>
                    </a:lnB>
                  </a:tcPr>
                </a:tc>
                <a:tc>
                  <a:txBody>
                    <a:bodyPr/>
                    <a:lstStyle/>
                    <a:p>
                      <a:pPr algn="ctr" rtl="0" fontAlgn="ctr"/>
                      <a:r>
                        <a:rPr lang="lv-LV" sz="1400" b="0" i="0" u="none" strike="noStrike">
                          <a:solidFill>
                            <a:srgbClr val="000000"/>
                          </a:solidFill>
                          <a:effectLst/>
                          <a:latin typeface="Times New Roman"/>
                        </a:rPr>
                        <a:t>86%</a:t>
                      </a:r>
                    </a:p>
                  </a:txBody>
                  <a:tcPr marL="6773" marR="6773" marT="6773" marB="0" anchor="ctr">
                    <a:lnL>
                      <a:noFill/>
                    </a:lnL>
                    <a:lnR>
                      <a:noFill/>
                    </a:lnR>
                    <a:lnT>
                      <a:noFill/>
                    </a:lnT>
                    <a:lnB w="12700" cap="flat" cmpd="sng" algn="ctr">
                      <a:solidFill>
                        <a:srgbClr val="76933C"/>
                      </a:solidFill>
                      <a:prstDash val="solid"/>
                      <a:round/>
                      <a:headEnd type="none" w="med" len="med"/>
                      <a:tailEnd type="none" w="med" len="med"/>
                    </a:lnB>
                  </a:tcPr>
                </a:tc>
                <a:tc>
                  <a:txBody>
                    <a:bodyPr/>
                    <a:lstStyle/>
                    <a:p>
                      <a:pPr algn="ctr" rtl="0" fontAlgn="ctr"/>
                      <a:r>
                        <a:rPr lang="lv-LV" sz="1400" b="0" i="0" u="none" strike="noStrike" dirty="0">
                          <a:solidFill>
                            <a:srgbClr val="000000"/>
                          </a:solidFill>
                          <a:effectLst/>
                          <a:latin typeface="Times New Roman"/>
                        </a:rPr>
                        <a:t>80%</a:t>
                      </a:r>
                    </a:p>
                  </a:txBody>
                  <a:tcPr marL="6773" marR="6773" marT="6773" marB="0" anchor="ctr">
                    <a:lnL>
                      <a:noFill/>
                    </a:lnL>
                    <a:lnR>
                      <a:noFill/>
                    </a:lnR>
                    <a:lnT>
                      <a:noFill/>
                    </a:lnT>
                    <a:lnB w="12700" cap="flat" cmpd="sng" algn="ctr">
                      <a:solidFill>
                        <a:srgbClr val="76933C"/>
                      </a:solidFill>
                      <a:prstDash val="solid"/>
                      <a:round/>
                      <a:headEnd type="none" w="med" len="med"/>
                      <a:tailEnd type="none" w="med" len="med"/>
                    </a:lnB>
                  </a:tcPr>
                </a:tc>
                <a:tc>
                  <a:txBody>
                    <a:bodyPr/>
                    <a:lstStyle/>
                    <a:p>
                      <a:pPr algn="ctr" rtl="0" fontAlgn="ctr"/>
                      <a:r>
                        <a:rPr lang="lv-LV" sz="1400" b="0" i="0" u="none" strike="noStrike" dirty="0">
                          <a:solidFill>
                            <a:srgbClr val="000000"/>
                          </a:solidFill>
                          <a:effectLst/>
                          <a:latin typeface="Times New Roman"/>
                        </a:rPr>
                        <a:t>100%</a:t>
                      </a:r>
                    </a:p>
                  </a:txBody>
                  <a:tcPr marL="6773" marR="6773" marT="6773" marB="0" anchor="ctr">
                    <a:lnL>
                      <a:noFill/>
                    </a:lnL>
                    <a:lnR>
                      <a:noFill/>
                    </a:lnR>
                    <a:lnT>
                      <a:noFill/>
                    </a:lnT>
                    <a:lnB w="12700" cap="flat" cmpd="sng" algn="ctr">
                      <a:solidFill>
                        <a:srgbClr val="76933C"/>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50261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5FA128D-BFD8-47BB-972A-E1AE9B244C0E}" type="slidenum">
              <a:rPr lang="lv-LV" altLang="en-US" smtClean="0"/>
              <a:pPr>
                <a:defRPr/>
              </a:pPr>
              <a:t>11</a:t>
            </a:fld>
            <a:endParaRPr lang="lv-LV" altLang="en-US"/>
          </a:p>
        </p:txBody>
      </p:sp>
      <p:sp>
        <p:nvSpPr>
          <p:cNvPr id="4" name="TextBox 3"/>
          <p:cNvSpPr txBox="1"/>
          <p:nvPr/>
        </p:nvSpPr>
        <p:spPr>
          <a:xfrm>
            <a:off x="304800" y="70595"/>
            <a:ext cx="8382000" cy="784830"/>
          </a:xfrm>
          <a:prstGeom prst="rect">
            <a:avLst/>
          </a:prstGeom>
          <a:noFill/>
        </p:spPr>
        <p:txBody>
          <a:bodyPr wrap="square" rtlCol="0">
            <a:spAutoFit/>
          </a:bodyPr>
          <a:lstStyle/>
          <a:p>
            <a:pPr algn="ctr"/>
            <a:r>
              <a:rPr lang="lv-LV" sz="2800" b="1" dirty="0" smtClean="0">
                <a:solidFill>
                  <a:schemeClr val="accent3">
                    <a:lumMod val="75000"/>
                  </a:schemeClr>
                </a:solidFill>
              </a:rPr>
              <a:t>Darba </a:t>
            </a:r>
            <a:r>
              <a:rPr lang="lv-LV" sz="2800" b="1" dirty="0">
                <a:solidFill>
                  <a:schemeClr val="accent3">
                    <a:lumMod val="75000"/>
                  </a:schemeClr>
                </a:solidFill>
              </a:rPr>
              <a:t>tirgus </a:t>
            </a:r>
            <a:r>
              <a:rPr lang="lv-LV" sz="2800" b="1" dirty="0" smtClean="0">
                <a:solidFill>
                  <a:schemeClr val="accent3">
                    <a:lumMod val="75000"/>
                  </a:schemeClr>
                </a:solidFill>
              </a:rPr>
              <a:t>prognozes arī reģionālā griezumā: </a:t>
            </a:r>
            <a:r>
              <a:rPr lang="lv-LV" b="1" dirty="0">
                <a:hlinkClick r:id="rId2"/>
              </a:rPr>
              <a:t>https://cvvp.nva.gov.lv/#/pub/pakalpojumi/prognozes</a:t>
            </a:r>
            <a:r>
              <a:rPr lang="lv-LV" b="1" dirty="0" smtClean="0">
                <a:hlinkClick r:id="rId2"/>
              </a:rPr>
              <a:t>/</a:t>
            </a:r>
            <a:r>
              <a:rPr lang="lv-LV" b="1" dirty="0" smtClean="0"/>
              <a:t> </a:t>
            </a:r>
            <a:endParaRPr lang="lv-LV"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677" y="968894"/>
            <a:ext cx="7189002" cy="5752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7386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a:xfrm>
            <a:off x="8394970" y="6324600"/>
            <a:ext cx="444230" cy="304800"/>
          </a:xfrm>
        </p:spPr>
        <p:txBody>
          <a:bodyPr/>
          <a:lstStyle/>
          <a:p>
            <a:pPr>
              <a:defRPr/>
            </a:pPr>
            <a:fld id="{CF0BA5B5-4759-41CC-B1A9-B2FFD5AB71DD}" type="slidenum">
              <a:rPr lang="en-US" altLang="lv-LV" smtClean="0"/>
              <a:pPr>
                <a:defRPr/>
              </a:pPr>
              <a:t>12</a:t>
            </a:fld>
            <a:endParaRPr lang="en-US" altLang="lv-LV" dirty="0"/>
          </a:p>
        </p:txBody>
      </p:sp>
      <p:sp>
        <p:nvSpPr>
          <p:cNvPr id="13" name="TextBox 12"/>
          <p:cNvSpPr txBox="1"/>
          <p:nvPr/>
        </p:nvSpPr>
        <p:spPr>
          <a:xfrm>
            <a:off x="1641110" y="1297321"/>
            <a:ext cx="4446870" cy="116955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just"/>
            <a:r>
              <a:rPr lang="lv-LV" sz="1400" b="1" dirty="0" smtClean="0"/>
              <a:t>MĒRĶIS</a:t>
            </a:r>
          </a:p>
          <a:p>
            <a:pPr lvl="0" algn="just"/>
            <a:r>
              <a:rPr lang="lv-LV" sz="1400" dirty="0" smtClean="0"/>
              <a:t>Palīdzēt </a:t>
            </a:r>
            <a:r>
              <a:rPr lang="lv-LV" sz="1400" dirty="0"/>
              <a:t>iesaistīt darba tirgū tos bezdarbniekus, kuri ilgāk nekā </a:t>
            </a:r>
            <a:r>
              <a:rPr lang="lv-LV" sz="1400" dirty="0" smtClean="0"/>
              <a:t>2 mēnešus </a:t>
            </a:r>
            <a:r>
              <a:rPr lang="lv-LV" sz="1400" dirty="0"/>
              <a:t>nav varējuši iekārtoties darbā tuvu dzīves vietai un darba attiecību uzsākšanai nepieciešams finansiāls atbalsts</a:t>
            </a:r>
            <a:r>
              <a:rPr lang="lv-LV" sz="1400" dirty="0" smtClean="0"/>
              <a:t>.</a:t>
            </a:r>
            <a:endParaRPr lang="lv-LV" sz="1400" dirty="0"/>
          </a:p>
        </p:txBody>
      </p:sp>
      <p:sp>
        <p:nvSpPr>
          <p:cNvPr id="14" name="TextBox 13"/>
          <p:cNvSpPr txBox="1"/>
          <p:nvPr/>
        </p:nvSpPr>
        <p:spPr>
          <a:xfrm>
            <a:off x="283945" y="2466872"/>
            <a:ext cx="5597090" cy="954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just"/>
            <a:r>
              <a:rPr lang="lv-LV" sz="1400" b="1" dirty="0">
                <a:solidFill>
                  <a:schemeClr val="tx1"/>
                </a:solidFill>
              </a:rPr>
              <a:t>SNIEDZAMAIS </a:t>
            </a:r>
            <a:r>
              <a:rPr lang="lv-LV" sz="1400" b="1" dirty="0" smtClean="0">
                <a:solidFill>
                  <a:schemeClr val="tx1"/>
                </a:solidFill>
              </a:rPr>
              <a:t>ATBALSTS</a:t>
            </a:r>
          </a:p>
          <a:p>
            <a:pPr lvl="0" algn="just"/>
            <a:r>
              <a:rPr lang="lv-LV" sz="1400" dirty="0" smtClean="0">
                <a:solidFill>
                  <a:schemeClr val="tx1"/>
                </a:solidFill>
              </a:rPr>
              <a:t>Kompensēti transporta izdevumi </a:t>
            </a:r>
            <a:r>
              <a:rPr lang="lv-LV" sz="1400" dirty="0">
                <a:solidFill>
                  <a:schemeClr val="tx1"/>
                </a:solidFill>
              </a:rPr>
              <a:t>braucieniem no </a:t>
            </a:r>
            <a:r>
              <a:rPr lang="lv-LV" sz="1400" dirty="0" smtClean="0">
                <a:solidFill>
                  <a:schemeClr val="tx1"/>
                </a:solidFill>
              </a:rPr>
              <a:t>deklarētās dzīvesvietas </a:t>
            </a:r>
            <a:r>
              <a:rPr lang="lv-LV" sz="1400" dirty="0">
                <a:solidFill>
                  <a:schemeClr val="tx1"/>
                </a:solidFill>
              </a:rPr>
              <a:t>uz darbavietu un atpakaļ vai dzīvokļa īres </a:t>
            </a:r>
            <a:r>
              <a:rPr lang="lv-LV" sz="1400" dirty="0" smtClean="0">
                <a:solidFill>
                  <a:schemeClr val="tx1"/>
                </a:solidFill>
              </a:rPr>
              <a:t>izdevumi. Pirmajos </a:t>
            </a:r>
            <a:r>
              <a:rPr lang="lv-LV" sz="1400" dirty="0">
                <a:solidFill>
                  <a:schemeClr val="tx1"/>
                </a:solidFill>
              </a:rPr>
              <a:t>četros darba mēnešos līdz 400.00 </a:t>
            </a:r>
            <a:r>
              <a:rPr lang="lv-LV" sz="1400" dirty="0" smtClean="0">
                <a:solidFill>
                  <a:schemeClr val="tx1"/>
                </a:solidFill>
              </a:rPr>
              <a:t>EUR.</a:t>
            </a:r>
            <a:endParaRPr lang="lv-LV" sz="1400" dirty="0">
              <a:solidFill>
                <a:schemeClr val="tx1"/>
              </a:solidFill>
            </a:endParaRPr>
          </a:p>
        </p:txBody>
      </p:sp>
      <p:sp>
        <p:nvSpPr>
          <p:cNvPr id="15" name="TextBox 14"/>
          <p:cNvSpPr txBox="1"/>
          <p:nvPr/>
        </p:nvSpPr>
        <p:spPr>
          <a:xfrm>
            <a:off x="123924" y="3438551"/>
            <a:ext cx="5536931" cy="116955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lv-LV" sz="1400" b="1" dirty="0"/>
              <a:t>NORISES </a:t>
            </a:r>
            <a:r>
              <a:rPr lang="lv-LV" sz="1400" b="1" dirty="0" smtClean="0"/>
              <a:t>VIETA</a:t>
            </a:r>
          </a:p>
          <a:p>
            <a:pPr lvl="0"/>
            <a:r>
              <a:rPr lang="lv-LV" sz="1400" dirty="0" smtClean="0"/>
              <a:t>Darba </a:t>
            </a:r>
            <a:r>
              <a:rPr lang="lv-LV" sz="1400" dirty="0"/>
              <a:t>vietās </a:t>
            </a:r>
            <a:r>
              <a:rPr lang="lv-LV" sz="1400" dirty="0" smtClean="0"/>
              <a:t>Latvijas </a:t>
            </a:r>
            <a:r>
              <a:rPr lang="lv-LV" sz="1400" dirty="0"/>
              <a:t>teritorijā, lai </a:t>
            </a:r>
            <a:r>
              <a:rPr lang="lv-LV" sz="1400" b="1" dirty="0">
                <a:solidFill>
                  <a:schemeClr val="tx1"/>
                </a:solidFill>
              </a:rPr>
              <a:t>galvenokārt veicinātu darba spēka mobilitāti reģionos, ārpus Rīgas. </a:t>
            </a:r>
            <a:r>
              <a:rPr lang="lv-LV" sz="1400" dirty="0"/>
              <a:t>Izņēmums – ja galvaspilsētā darba devējs piedāvā vienlaikus uzsākt darba tiesiskās attiecības ar vismaz 10 NVA reģistrētajiem bezdarbniekiem </a:t>
            </a:r>
          </a:p>
        </p:txBody>
      </p:sp>
      <p:sp>
        <p:nvSpPr>
          <p:cNvPr id="16" name="TextBox 15"/>
          <p:cNvSpPr txBox="1"/>
          <p:nvPr/>
        </p:nvSpPr>
        <p:spPr>
          <a:xfrm>
            <a:off x="-3" y="4747038"/>
            <a:ext cx="5784783" cy="2031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r>
              <a:rPr lang="lv-LV" sz="1400" b="1" dirty="0">
                <a:solidFill>
                  <a:schemeClr val="tx1"/>
                </a:solidFill>
              </a:rPr>
              <a:t>KRITĒRIJI: </a:t>
            </a:r>
            <a:endParaRPr lang="lv-LV" sz="1400" b="1" dirty="0" smtClean="0">
              <a:solidFill>
                <a:schemeClr val="tx1"/>
              </a:solidFill>
            </a:endParaRPr>
          </a:p>
          <a:p>
            <a:pPr marL="285750" lvl="0" indent="-285750">
              <a:buFont typeface="Arial" pitchFamily="34" charset="0"/>
              <a:buChar char="•"/>
            </a:pPr>
            <a:r>
              <a:rPr lang="lv-LV" sz="1400" dirty="0" smtClean="0">
                <a:solidFill>
                  <a:schemeClr val="tx1"/>
                </a:solidFill>
              </a:rPr>
              <a:t>bezdarbnieka statuss </a:t>
            </a:r>
            <a:r>
              <a:rPr lang="lv-LV" sz="1400" dirty="0">
                <a:solidFill>
                  <a:schemeClr val="tx1"/>
                </a:solidFill>
              </a:rPr>
              <a:t>vismaz 2 </a:t>
            </a:r>
            <a:r>
              <a:rPr lang="lv-LV" sz="1400" dirty="0" smtClean="0">
                <a:solidFill>
                  <a:schemeClr val="tx1"/>
                </a:solidFill>
              </a:rPr>
              <a:t>mēnešus</a:t>
            </a:r>
          </a:p>
          <a:p>
            <a:pPr marL="285750" lvl="0" indent="-285750">
              <a:buFont typeface="Arial" pitchFamily="34" charset="0"/>
              <a:buChar char="•"/>
            </a:pPr>
            <a:r>
              <a:rPr lang="lv-LV" sz="1400" dirty="0" smtClean="0">
                <a:solidFill>
                  <a:schemeClr val="tx1"/>
                </a:solidFill>
              </a:rPr>
              <a:t>norādītajā </a:t>
            </a:r>
            <a:r>
              <a:rPr lang="lv-LV" sz="1400" dirty="0">
                <a:solidFill>
                  <a:schemeClr val="tx1"/>
                </a:solidFill>
              </a:rPr>
              <a:t>dzīvesvietā ir deklarēts vismaz sešus </a:t>
            </a:r>
            <a:r>
              <a:rPr lang="lv-LV" sz="1400" dirty="0" smtClean="0">
                <a:solidFill>
                  <a:schemeClr val="tx1"/>
                </a:solidFill>
              </a:rPr>
              <a:t>mēnešus</a:t>
            </a:r>
          </a:p>
          <a:p>
            <a:pPr marL="285750" lvl="0" indent="-285750">
              <a:buFont typeface="Arial" pitchFamily="34" charset="0"/>
              <a:buChar char="•"/>
            </a:pPr>
            <a:r>
              <a:rPr lang="lv-LV" sz="1400" dirty="0" smtClean="0">
                <a:solidFill>
                  <a:schemeClr val="tx1"/>
                </a:solidFill>
              </a:rPr>
              <a:t>darbavieta atrodas </a:t>
            </a:r>
            <a:r>
              <a:rPr lang="lv-LV" sz="1400" dirty="0">
                <a:solidFill>
                  <a:schemeClr val="tx1"/>
                </a:solidFill>
              </a:rPr>
              <a:t>vismaz 20 km attālumā no deklarētās dzīves </a:t>
            </a:r>
            <a:r>
              <a:rPr lang="lv-LV" sz="1400" dirty="0" smtClean="0">
                <a:solidFill>
                  <a:schemeClr val="tx1"/>
                </a:solidFill>
              </a:rPr>
              <a:t>vietas</a:t>
            </a:r>
          </a:p>
          <a:p>
            <a:pPr marL="285750" lvl="0" indent="-285750">
              <a:buFont typeface="Arial" pitchFamily="34" charset="0"/>
              <a:buChar char="•"/>
            </a:pPr>
            <a:r>
              <a:rPr lang="lv-LV" sz="1400" dirty="0" smtClean="0">
                <a:solidFill>
                  <a:schemeClr val="tx1"/>
                </a:solidFill>
              </a:rPr>
              <a:t>darba </a:t>
            </a:r>
            <a:r>
              <a:rPr lang="lv-LV" sz="1400" dirty="0">
                <a:solidFill>
                  <a:schemeClr val="tx1"/>
                </a:solidFill>
              </a:rPr>
              <a:t>tiesiskās attiecības ir nodibinātas uz nenoteiktu laiku un ir noteikts normāls darba </a:t>
            </a:r>
            <a:r>
              <a:rPr lang="lv-LV" sz="1400" dirty="0" smtClean="0">
                <a:solidFill>
                  <a:schemeClr val="tx1"/>
                </a:solidFill>
              </a:rPr>
              <a:t>laiks</a:t>
            </a:r>
          </a:p>
          <a:p>
            <a:pPr marL="285750" lvl="0" indent="-285750">
              <a:buFont typeface="Arial" pitchFamily="34" charset="0"/>
              <a:buChar char="•"/>
            </a:pPr>
            <a:r>
              <a:rPr lang="lv-LV" sz="1400" dirty="0" smtClean="0">
                <a:solidFill>
                  <a:schemeClr val="tx1"/>
                </a:solidFill>
              </a:rPr>
              <a:t>darba </a:t>
            </a:r>
            <a:r>
              <a:rPr lang="lv-LV" sz="1400" dirty="0">
                <a:solidFill>
                  <a:schemeClr val="tx1"/>
                </a:solidFill>
              </a:rPr>
              <a:t>alga ir vismaz minimālās mēneša darba algas apmērā, bet ne lielāka par </a:t>
            </a:r>
            <a:r>
              <a:rPr lang="lv-LV" sz="1400" dirty="0" smtClean="0">
                <a:solidFill>
                  <a:schemeClr val="tx1"/>
                </a:solidFill>
              </a:rPr>
              <a:t>divām</a:t>
            </a:r>
          </a:p>
          <a:p>
            <a:pPr marL="285750" lvl="0" indent="-285750">
              <a:buFont typeface="Arial" pitchFamily="34" charset="0"/>
              <a:buChar char="•"/>
            </a:pPr>
            <a:r>
              <a:rPr lang="lv-LV" sz="1400" dirty="0" smtClean="0">
                <a:solidFill>
                  <a:schemeClr val="tx1"/>
                </a:solidFill>
              </a:rPr>
              <a:t>transporta </a:t>
            </a:r>
            <a:r>
              <a:rPr lang="lv-LV" sz="1400" dirty="0">
                <a:solidFill>
                  <a:schemeClr val="tx1"/>
                </a:solidFill>
              </a:rPr>
              <a:t>un īres izdevumus nekompensē darba </a:t>
            </a:r>
            <a:r>
              <a:rPr lang="lv-LV" sz="1400" dirty="0" smtClean="0">
                <a:solidFill>
                  <a:schemeClr val="tx1"/>
                </a:solidFill>
              </a:rPr>
              <a:t>devējs  </a:t>
            </a:r>
            <a:endParaRPr lang="lv-LV" sz="1400" dirty="0">
              <a:solidFill>
                <a:schemeClr val="tx1"/>
              </a:solidFill>
            </a:endParaRPr>
          </a:p>
        </p:txBody>
      </p:sp>
      <p:sp>
        <p:nvSpPr>
          <p:cNvPr id="17" name="TextBox 16"/>
          <p:cNvSpPr txBox="1"/>
          <p:nvPr/>
        </p:nvSpPr>
        <p:spPr>
          <a:xfrm>
            <a:off x="1823985" y="186358"/>
            <a:ext cx="6837129" cy="954107"/>
          </a:xfrm>
          <a:prstGeom prst="rect">
            <a:avLst/>
          </a:prstGeom>
          <a:noFill/>
        </p:spPr>
        <p:txBody>
          <a:bodyPr wrap="square" rtlCol="0">
            <a:spAutoFit/>
          </a:bodyPr>
          <a:lstStyle/>
          <a:p>
            <a:pPr algn="ctr"/>
            <a:endParaRPr lang="lv-LV" sz="2800" b="1" dirty="0" smtClean="0">
              <a:solidFill>
                <a:schemeClr val="accent3">
                  <a:lumMod val="75000"/>
                </a:schemeClr>
              </a:solidFill>
              <a:latin typeface="+mj-lt"/>
              <a:cs typeface="Arial" panose="020B0604020202020204" pitchFamily="34" charset="0"/>
            </a:endParaRPr>
          </a:p>
          <a:p>
            <a:pPr algn="ctr"/>
            <a:r>
              <a:rPr lang="lv-LV" sz="2800" b="1" dirty="0" smtClean="0">
                <a:solidFill>
                  <a:schemeClr val="accent3">
                    <a:lumMod val="75000"/>
                  </a:schemeClr>
                </a:solidFill>
                <a:latin typeface="+mj-lt"/>
                <a:cs typeface="Arial" panose="020B0604020202020204" pitchFamily="34" charset="0"/>
              </a:rPr>
              <a:t>Mobilitātes atbalsts darbam Latvijā </a:t>
            </a:r>
            <a:endParaRPr lang="lv-LV" sz="2800" b="1" dirty="0">
              <a:solidFill>
                <a:schemeClr val="accent3">
                  <a:lumMod val="75000"/>
                </a:schemeClr>
              </a:solidFill>
              <a:latin typeface="+mj-lt"/>
              <a:cs typeface="Arial" panose="020B0604020202020204" pitchFamily="34" charset="0"/>
            </a:endParaRPr>
          </a:p>
        </p:txBody>
      </p:sp>
      <p:sp>
        <p:nvSpPr>
          <p:cNvPr id="18" name="Down Arrow 17"/>
          <p:cNvSpPr/>
          <p:nvPr/>
        </p:nvSpPr>
        <p:spPr>
          <a:xfrm>
            <a:off x="4557560" y="2327864"/>
            <a:ext cx="375382" cy="278017"/>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lv-LV"/>
          </a:p>
        </p:txBody>
      </p:sp>
      <p:sp>
        <p:nvSpPr>
          <p:cNvPr id="21" name="Down Arrow 20"/>
          <p:cNvSpPr/>
          <p:nvPr/>
        </p:nvSpPr>
        <p:spPr>
          <a:xfrm>
            <a:off x="3864545" y="3244676"/>
            <a:ext cx="375382" cy="278017"/>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lv-LV"/>
          </a:p>
        </p:txBody>
      </p:sp>
      <p:sp>
        <p:nvSpPr>
          <p:cNvPr id="22" name="Down Arrow 21"/>
          <p:cNvSpPr/>
          <p:nvPr/>
        </p:nvSpPr>
        <p:spPr>
          <a:xfrm>
            <a:off x="2517006" y="4525221"/>
            <a:ext cx="375382" cy="278017"/>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lv-LV"/>
          </a:p>
        </p:txBody>
      </p:sp>
      <p:sp>
        <p:nvSpPr>
          <p:cNvPr id="25" name="TextBox 24"/>
          <p:cNvSpPr txBox="1"/>
          <p:nvPr/>
        </p:nvSpPr>
        <p:spPr>
          <a:xfrm>
            <a:off x="6165098" y="1662455"/>
            <a:ext cx="2896804" cy="2162130"/>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defPPr>
              <a:defRPr lang="en-US"/>
            </a:defPPr>
            <a:lvl1pPr algn="r">
              <a:spcBef>
                <a:spcPts val="600"/>
              </a:spcBef>
              <a:defRPr sz="1100" i="1">
                <a:latin typeface="Verdana" pitchFamily="34" charset="0"/>
                <a:ea typeface="Verdana" pitchFamily="34" charset="0"/>
                <a:cs typeface="Verdana" pitchFamily="34" charset="0"/>
              </a:defRPr>
            </a:lvl1pPr>
          </a:lstStyle>
          <a:p>
            <a:pPr>
              <a:spcBef>
                <a:spcPts val="300"/>
              </a:spcBef>
            </a:pPr>
            <a:r>
              <a:rPr lang="lv-LV" b="1" i="0" dirty="0" smtClean="0">
                <a:solidFill>
                  <a:schemeClr val="accent6"/>
                </a:solidFill>
              </a:rPr>
              <a:t>PRASĪBAS VAKANCEI</a:t>
            </a:r>
          </a:p>
          <a:p>
            <a:pPr>
              <a:spcBef>
                <a:spcPts val="300"/>
              </a:spcBef>
            </a:pPr>
            <a:r>
              <a:rPr lang="lv-LV" i="0" dirty="0" smtClean="0"/>
              <a:t>jābūt </a:t>
            </a:r>
            <a:r>
              <a:rPr lang="lv-LV" i="0" dirty="0"/>
              <a:t>reģistrētai vismaz nedēļu NVA CV/Vakanču portālā vai NVA filiālē. </a:t>
            </a:r>
            <a:r>
              <a:rPr lang="lv-LV" i="0" dirty="0" smtClean="0"/>
              <a:t>NVA </a:t>
            </a:r>
            <a:r>
              <a:rPr lang="lv-LV" i="0" dirty="0"/>
              <a:t>aicina visus darba devējus, kas meklē darbiniekus, aktīvi reģistrēt vakances NVA, piesaistot darbaspēku no visas Latvijas. Tad bezdarbnieks, kas atradis darbu un kļuvis par nodarbināto, slēdz līgumu ar darba devēju un 10 darba dienu laikā iesniedz NVA filiālē iesniegumu mobilitātes finansiālam atbalstam.</a:t>
            </a:r>
          </a:p>
        </p:txBody>
      </p:sp>
      <p:sp>
        <p:nvSpPr>
          <p:cNvPr id="26" name="TextBox 25"/>
          <p:cNvSpPr txBox="1"/>
          <p:nvPr/>
        </p:nvSpPr>
        <p:spPr>
          <a:xfrm>
            <a:off x="6087980" y="4780394"/>
            <a:ext cx="2751220"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en-US"/>
            </a:defPPr>
            <a:lvl1pPr algn="r">
              <a:spcBef>
                <a:spcPts val="600"/>
              </a:spcBef>
              <a:defRPr sz="1100" i="1">
                <a:latin typeface="Verdana" pitchFamily="34" charset="0"/>
                <a:ea typeface="Verdana" pitchFamily="34" charset="0"/>
                <a:cs typeface="Verdana" pitchFamily="34" charset="0"/>
              </a:defRPr>
            </a:lvl1pPr>
          </a:lstStyle>
          <a:p>
            <a:r>
              <a:rPr lang="lv-LV" sz="1200" dirty="0"/>
              <a:t>Uz mobilitātes atbalsta pasākumiem atkārtoti </a:t>
            </a:r>
            <a:r>
              <a:rPr lang="lv-LV" sz="1200" dirty="0" smtClean="0"/>
              <a:t>var pretendēt </a:t>
            </a:r>
            <a:r>
              <a:rPr lang="lv-LV" sz="1200" dirty="0"/>
              <a:t>ne agrāk kā 36 mēnešus pēc tam, kad </a:t>
            </a:r>
            <a:r>
              <a:rPr lang="lv-LV" sz="1200" dirty="0" smtClean="0"/>
              <a:t>beidzies </a:t>
            </a:r>
            <a:r>
              <a:rPr lang="lv-LV" sz="1200" dirty="0"/>
              <a:t>iepriekšējais finanšu atbalsts.</a:t>
            </a:r>
          </a:p>
        </p:txBody>
      </p:sp>
    </p:spTree>
    <p:extLst>
      <p:ext uri="{BB962C8B-B14F-4D97-AF65-F5344CB8AC3E}">
        <p14:creationId xmlns:p14="http://schemas.microsoft.com/office/powerpoint/2010/main" val="3367526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a:xfrm>
            <a:off x="8414426" y="6324600"/>
            <a:ext cx="424774" cy="304800"/>
          </a:xfrm>
        </p:spPr>
        <p:txBody>
          <a:bodyPr/>
          <a:lstStyle/>
          <a:p>
            <a:pPr>
              <a:defRPr/>
            </a:pPr>
            <a:fld id="{CF0BA5B5-4759-41CC-B1A9-B2FFD5AB71DD}" type="slidenum">
              <a:rPr lang="en-US" altLang="lv-LV" smtClean="0"/>
              <a:pPr>
                <a:defRPr/>
              </a:pPr>
              <a:t>13</a:t>
            </a:fld>
            <a:endParaRPr lang="en-US" altLang="lv-LV" dirty="0"/>
          </a:p>
        </p:txBody>
      </p:sp>
      <p:graphicFrame>
        <p:nvGraphicFramePr>
          <p:cNvPr id="7" name="Diagram 6"/>
          <p:cNvGraphicFramePr/>
          <p:nvPr>
            <p:extLst>
              <p:ext uri="{D42A27DB-BD31-4B8C-83A1-F6EECF244321}">
                <p14:modId xmlns:p14="http://schemas.microsoft.com/office/powerpoint/2010/main" val="4181305295"/>
              </p:ext>
            </p:extLst>
          </p:nvPr>
        </p:nvGraphicFramePr>
        <p:xfrm>
          <a:off x="333910" y="5702533"/>
          <a:ext cx="8620125" cy="830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787524" y="161924"/>
            <a:ext cx="6508751" cy="769441"/>
          </a:xfrm>
          <a:prstGeom prst="rect">
            <a:avLst/>
          </a:prstGeom>
          <a:noFill/>
        </p:spPr>
        <p:txBody>
          <a:bodyPr wrap="square" rtlCol="0">
            <a:spAutoFit/>
          </a:bodyPr>
          <a:lstStyle/>
          <a:p>
            <a:pPr algn="ctr"/>
            <a:r>
              <a:rPr lang="lv-LV" sz="2400" b="1" dirty="0" smtClean="0">
                <a:solidFill>
                  <a:schemeClr val="accent3">
                    <a:lumMod val="50000"/>
                  </a:schemeClr>
                </a:solidFill>
              </a:rPr>
              <a:t>Atbalsts reģionālajai mobilitātei </a:t>
            </a:r>
          </a:p>
          <a:p>
            <a:pPr algn="ctr"/>
            <a:r>
              <a:rPr lang="lv-LV" sz="2000" dirty="0" smtClean="0">
                <a:solidFill>
                  <a:schemeClr val="accent3">
                    <a:lumMod val="50000"/>
                  </a:schemeClr>
                </a:solidFill>
              </a:rPr>
              <a:t>(2013.-2016.gada septembris)</a:t>
            </a:r>
            <a:endParaRPr lang="lv-LV" sz="2000" dirty="0">
              <a:solidFill>
                <a:schemeClr val="accent3">
                  <a:lumMod val="50000"/>
                </a:schemeClr>
              </a:solidFill>
            </a:endParaRPr>
          </a:p>
        </p:txBody>
      </p:sp>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8892" y="1022071"/>
            <a:ext cx="7010400" cy="191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4533" y="2925006"/>
            <a:ext cx="5034159" cy="277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574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a:defRPr/>
            </a:pPr>
            <a:fld id="{CF0BA5B5-4759-41CC-B1A9-B2FFD5AB71DD}" type="slidenum">
              <a:rPr lang="en-US" altLang="lv-LV" smtClean="0"/>
              <a:pPr>
                <a:defRPr/>
              </a:pPr>
              <a:t>14</a:t>
            </a:fld>
            <a:endParaRPr lang="en-US" altLang="lv-LV"/>
          </a:p>
        </p:txBody>
      </p:sp>
      <p:sp>
        <p:nvSpPr>
          <p:cNvPr id="7" name="TextBox 6"/>
          <p:cNvSpPr txBox="1"/>
          <p:nvPr/>
        </p:nvSpPr>
        <p:spPr>
          <a:xfrm>
            <a:off x="1609725" y="238124"/>
            <a:ext cx="6924675" cy="1200329"/>
          </a:xfrm>
          <a:prstGeom prst="rect">
            <a:avLst/>
          </a:prstGeom>
          <a:noFill/>
        </p:spPr>
        <p:txBody>
          <a:bodyPr wrap="square" rtlCol="0">
            <a:spAutoFit/>
          </a:bodyPr>
          <a:lstStyle>
            <a:defPPr>
              <a:defRPr lang="en-US"/>
            </a:defPPr>
            <a:lvl1pPr algn="ctr">
              <a:defRPr sz="2400" b="1">
                <a:solidFill>
                  <a:schemeClr val="accent3">
                    <a:lumMod val="50000"/>
                  </a:schemeClr>
                </a:solidFill>
              </a:defRPr>
            </a:lvl1pPr>
          </a:lstStyle>
          <a:p>
            <a:endParaRPr lang="lv-LV" dirty="0" smtClean="0"/>
          </a:p>
          <a:p>
            <a:r>
              <a:rPr lang="lv-LV" dirty="0" smtClean="0"/>
              <a:t>Atbalsts </a:t>
            </a:r>
            <a:r>
              <a:rPr lang="lv-LV" dirty="0"/>
              <a:t>reģionālajai mobilitātei </a:t>
            </a:r>
            <a:endParaRPr lang="lv-LV" dirty="0" smtClean="0"/>
          </a:p>
          <a:p>
            <a:r>
              <a:rPr lang="lv-LV" dirty="0" smtClean="0"/>
              <a:t>aktīvo </a:t>
            </a:r>
            <a:r>
              <a:rPr lang="lv-LV" dirty="0"/>
              <a:t>nodarbinātības pasākumu ietvaros</a:t>
            </a:r>
          </a:p>
        </p:txBody>
      </p:sp>
      <p:graphicFrame>
        <p:nvGraphicFramePr>
          <p:cNvPr id="10" name="Diagram 9"/>
          <p:cNvGraphicFramePr/>
          <p:nvPr>
            <p:extLst>
              <p:ext uri="{D42A27DB-BD31-4B8C-83A1-F6EECF244321}">
                <p14:modId xmlns:p14="http://schemas.microsoft.com/office/powerpoint/2010/main" val="737089683"/>
              </p:ext>
            </p:extLst>
          </p:nvPr>
        </p:nvGraphicFramePr>
        <p:xfrm>
          <a:off x="1219199" y="1544092"/>
          <a:ext cx="7496175" cy="5297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3477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a:xfrm>
            <a:off x="8375515" y="6324600"/>
            <a:ext cx="463685" cy="304800"/>
          </a:xfrm>
        </p:spPr>
        <p:txBody>
          <a:bodyPr/>
          <a:lstStyle/>
          <a:p>
            <a:pPr>
              <a:defRPr/>
            </a:pPr>
            <a:fld id="{CF0BA5B5-4759-41CC-B1A9-B2FFD5AB71DD}" type="slidenum">
              <a:rPr lang="en-US" altLang="lv-LV" smtClean="0"/>
              <a:pPr>
                <a:defRPr/>
              </a:pPr>
              <a:t>15</a:t>
            </a:fld>
            <a:endParaRPr lang="en-US" altLang="lv-LV"/>
          </a:p>
        </p:txBody>
      </p:sp>
      <p:sp>
        <p:nvSpPr>
          <p:cNvPr id="6" name="Rectangle 5"/>
          <p:cNvSpPr/>
          <p:nvPr/>
        </p:nvSpPr>
        <p:spPr>
          <a:xfrm>
            <a:off x="1099334" y="131444"/>
            <a:ext cx="7828908" cy="1107996"/>
          </a:xfrm>
          <a:prstGeom prst="rect">
            <a:avLst/>
          </a:prstGeom>
        </p:spPr>
        <p:txBody>
          <a:bodyPr wrap="square">
            <a:spAutoFit/>
          </a:bodyPr>
          <a:lstStyle/>
          <a:p>
            <a:pPr algn="ctr"/>
            <a:r>
              <a:rPr lang="lv-LV" sz="2400" b="1" dirty="0">
                <a:solidFill>
                  <a:schemeClr val="accent3">
                    <a:lumMod val="50000"/>
                  </a:schemeClr>
                </a:solidFill>
              </a:rPr>
              <a:t>Atbalsts reģionālajai mobilitātei </a:t>
            </a:r>
          </a:p>
          <a:p>
            <a:pPr algn="ctr"/>
            <a:r>
              <a:rPr lang="lv-LV" sz="2400" b="1" dirty="0">
                <a:solidFill>
                  <a:schemeClr val="accent3">
                    <a:lumMod val="50000"/>
                  </a:schemeClr>
                </a:solidFill>
              </a:rPr>
              <a:t>aktīvo nodarbinātības pasākumu ietvaros</a:t>
            </a:r>
          </a:p>
          <a:p>
            <a:pPr algn="ctr"/>
            <a:r>
              <a:rPr lang="lv-LV" sz="1800" dirty="0" smtClean="0">
                <a:solidFill>
                  <a:schemeClr val="accent3">
                    <a:lumMod val="50000"/>
                  </a:schemeClr>
                </a:solidFill>
              </a:rPr>
              <a:t>(2014.-2016.gada septembris)</a:t>
            </a:r>
          </a:p>
        </p:txBody>
      </p:sp>
      <p:graphicFrame>
        <p:nvGraphicFramePr>
          <p:cNvPr id="8" name="Diagram 7"/>
          <p:cNvGraphicFramePr/>
          <p:nvPr>
            <p:extLst>
              <p:ext uri="{D42A27DB-BD31-4B8C-83A1-F6EECF244321}">
                <p14:modId xmlns:p14="http://schemas.microsoft.com/office/powerpoint/2010/main" val="1716732141"/>
              </p:ext>
            </p:extLst>
          </p:nvPr>
        </p:nvGraphicFramePr>
        <p:xfrm>
          <a:off x="297951" y="5876818"/>
          <a:ext cx="8363164" cy="877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hart 9"/>
          <p:cNvGraphicFramePr>
            <a:graphicFrameLocks/>
          </p:cNvGraphicFramePr>
          <p:nvPr>
            <p:extLst>
              <p:ext uri="{D42A27DB-BD31-4B8C-83A1-F6EECF244321}">
                <p14:modId xmlns:p14="http://schemas.microsoft.com/office/powerpoint/2010/main" val="651904572"/>
              </p:ext>
            </p:extLst>
          </p:nvPr>
        </p:nvGraphicFramePr>
        <p:xfrm>
          <a:off x="205484" y="1181529"/>
          <a:ext cx="8455631" cy="4591802"/>
        </p:xfrm>
        <a:graphic>
          <a:graphicData uri="http://schemas.openxmlformats.org/drawingml/2006/chart">
            <c:chart xmlns:c="http://schemas.openxmlformats.org/drawingml/2006/chart" xmlns:r="http://schemas.openxmlformats.org/officeDocument/2006/relationships" r:id="rId7"/>
          </a:graphicData>
        </a:graphic>
      </p:graphicFrame>
      <p:sp>
        <p:nvSpPr>
          <p:cNvPr id="11" name="TextBox 10"/>
          <p:cNvSpPr txBox="1"/>
          <p:nvPr/>
        </p:nvSpPr>
        <p:spPr>
          <a:xfrm>
            <a:off x="2558264" y="1423392"/>
            <a:ext cx="7510410" cy="584775"/>
          </a:xfrm>
          <a:prstGeom prst="rect">
            <a:avLst/>
          </a:prstGeom>
          <a:noFill/>
        </p:spPr>
        <p:txBody>
          <a:bodyPr wrap="square" rtlCol="0">
            <a:spAutoFit/>
          </a:bodyPr>
          <a:lstStyle/>
          <a:p>
            <a:r>
              <a:rPr lang="lv-LV" sz="1600" b="1" dirty="0">
                <a:solidFill>
                  <a:schemeClr val="accent6">
                    <a:lumMod val="50000"/>
                  </a:schemeClr>
                </a:solidFill>
              </a:rPr>
              <a:t>Kopā </a:t>
            </a:r>
            <a:r>
              <a:rPr lang="lv-LV" sz="1600" b="1" dirty="0" smtClean="0">
                <a:solidFill>
                  <a:schemeClr val="accent6">
                    <a:lumMod val="50000"/>
                  </a:schemeClr>
                </a:solidFill>
              </a:rPr>
              <a:t>no 2014-2016 atbalstu izmantojuši 3 303 bezdarbnieki</a:t>
            </a:r>
            <a:endParaRPr lang="lv-LV" sz="1600" b="1" dirty="0">
              <a:solidFill>
                <a:schemeClr val="accent6">
                  <a:lumMod val="50000"/>
                </a:schemeClr>
              </a:solidFill>
            </a:endParaRPr>
          </a:p>
          <a:p>
            <a:endParaRPr lang="lv-LV" sz="1600" dirty="0">
              <a:solidFill>
                <a:schemeClr val="accent6">
                  <a:lumMod val="50000"/>
                </a:schemeClr>
              </a:solidFill>
            </a:endParaRPr>
          </a:p>
        </p:txBody>
      </p:sp>
    </p:spTree>
    <p:extLst>
      <p:ext uri="{BB962C8B-B14F-4D97-AF65-F5344CB8AC3E}">
        <p14:creationId xmlns:p14="http://schemas.microsoft.com/office/powerpoint/2010/main" val="2831237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6338" y="0"/>
            <a:ext cx="1761747" cy="1957803"/>
          </a:xfrm>
          <a:prstGeom prst="rect">
            <a:avLst/>
          </a:prstGeom>
          <a:noFill/>
          <a:ln>
            <a:noFill/>
          </a:ln>
        </p:spPr>
      </p:pic>
      <p:sp>
        <p:nvSpPr>
          <p:cNvPr id="6" name="Title 3"/>
          <p:cNvSpPr txBox="1">
            <a:spLocks noGrp="1"/>
          </p:cNvSpPr>
          <p:nvPr>
            <p:ph type="ctrTitle"/>
          </p:nvPr>
        </p:nvSpPr>
        <p:spPr>
          <a:xfrm>
            <a:off x="1923803" y="230780"/>
            <a:ext cx="7089568" cy="748121"/>
          </a:xfrm>
          <a:noFill/>
        </p:spPr>
        <p:txBody>
          <a:bodyPr anchor="ctr" anchorCtr="0"/>
          <a:lstStyle/>
          <a:p>
            <a:pPr lvl="0" algn="l"/>
            <a:r>
              <a:rPr lang="lv-LV" sz="2400" b="1" dirty="0" smtClean="0">
                <a:solidFill>
                  <a:schemeClr val="accent3">
                    <a:lumMod val="50000"/>
                  </a:schemeClr>
                </a:solidFill>
                <a:latin typeface="Times New Roman" pitchFamily="18"/>
                <a:cs typeface="Times New Roman" pitchFamily="18"/>
              </a:rPr>
              <a:t/>
            </a:r>
            <a:br>
              <a:rPr lang="lv-LV" sz="2400" b="1" dirty="0" smtClean="0">
                <a:solidFill>
                  <a:schemeClr val="accent3">
                    <a:lumMod val="50000"/>
                  </a:schemeClr>
                </a:solidFill>
                <a:latin typeface="Times New Roman" pitchFamily="18"/>
                <a:cs typeface="Times New Roman" pitchFamily="18"/>
              </a:rPr>
            </a:br>
            <a:r>
              <a:rPr lang="lv-LV" sz="2800" b="1" dirty="0" smtClean="0">
                <a:solidFill>
                  <a:schemeClr val="accent3">
                    <a:lumMod val="50000"/>
                  </a:schemeClr>
                </a:solidFill>
                <a:latin typeface="Times New Roman" pitchFamily="18"/>
                <a:cs typeface="Times New Roman" pitchFamily="18"/>
              </a:rPr>
              <a:t>Algoti pagaidu sabiedriskie darbi (APSD)</a:t>
            </a:r>
            <a:endParaRPr lang="en-US" sz="2800" dirty="0">
              <a:solidFill>
                <a:schemeClr val="accent3">
                  <a:lumMod val="50000"/>
                </a:schemeClr>
              </a:solidFill>
              <a:latin typeface="Times New Roman" pitchFamily="18"/>
              <a:cs typeface="Times New Roman" pitchFamily="18"/>
            </a:endParaRPr>
          </a:p>
        </p:txBody>
      </p:sp>
      <p:sp>
        <p:nvSpPr>
          <p:cNvPr id="11" name="Rectangle 10"/>
          <p:cNvSpPr/>
          <p:nvPr/>
        </p:nvSpPr>
        <p:spPr>
          <a:xfrm>
            <a:off x="783771" y="4048019"/>
            <a:ext cx="3349373" cy="338554"/>
          </a:xfrm>
          <a:prstGeom prst="rect">
            <a:avLst/>
          </a:prstGeom>
        </p:spPr>
        <p:txBody>
          <a:bodyPr wrap="square">
            <a:spAutoFit/>
          </a:bodyPr>
          <a:lstStyle/>
          <a:p>
            <a:pPr>
              <a:spcBef>
                <a:spcPts val="600"/>
              </a:spcBef>
              <a:spcAft>
                <a:spcPts val="600"/>
              </a:spcAft>
            </a:pPr>
            <a:r>
              <a:rPr lang="lv-LV" sz="1600" dirty="0" smtClean="0"/>
              <a:t> </a:t>
            </a:r>
            <a:endParaRPr lang="lv-LV" sz="1600" dirty="0"/>
          </a:p>
        </p:txBody>
      </p:sp>
      <p:sp>
        <p:nvSpPr>
          <p:cNvPr id="8" name="TextBox 7"/>
          <p:cNvSpPr txBox="1"/>
          <p:nvPr/>
        </p:nvSpPr>
        <p:spPr>
          <a:xfrm>
            <a:off x="652936" y="1716611"/>
            <a:ext cx="8013843" cy="4119076"/>
          </a:xfrm>
          <a:prstGeom prst="rect">
            <a:avLst/>
          </a:prstGeom>
          <a:noFill/>
        </p:spPr>
        <p:txBody>
          <a:bodyPr wrap="square" rtlCol="0">
            <a:spAutoFit/>
          </a:bodyPr>
          <a:lstStyle/>
          <a:p>
            <a:pPr marL="285750" lvl="3" indent="-285750" algn="just">
              <a:buFont typeface="Wingdings" pitchFamily="2" charset="2"/>
              <a:buChar char="Ø"/>
            </a:pPr>
            <a:r>
              <a:rPr lang="lv-LV" sz="1600" b="1" dirty="0"/>
              <a:t>Pasākuma mērķis - </a:t>
            </a:r>
            <a:r>
              <a:rPr lang="lv-LV" sz="1600" dirty="0"/>
              <a:t>bezdarbnieku darba iemaņu iegūšana un uzturēšana, veicot algotus pagaidu sabiedriskos darbus pašvaldību izveidotajās darba vietās, kas rada sociālu labumu sabiedrībai. NVA pasākumu īsteno </a:t>
            </a:r>
            <a:r>
              <a:rPr lang="lv-LV" sz="1600" b="1" dirty="0"/>
              <a:t>sadarbībā ar Latvijas Republikas pilsētu un novadu </a:t>
            </a:r>
            <a:r>
              <a:rPr lang="lv-LV" sz="1600" b="1" dirty="0" smtClean="0"/>
              <a:t>pašvaldībām</a:t>
            </a:r>
          </a:p>
          <a:p>
            <a:pPr marL="0" lvl="3" indent="0" algn="just"/>
            <a:endParaRPr lang="lv-LV" sz="1600" b="1" dirty="0"/>
          </a:p>
          <a:p>
            <a:pPr marL="285750" lvl="3" indent="-285750" algn="just">
              <a:buFont typeface="Wingdings" pitchFamily="2" charset="2"/>
              <a:buChar char="Ø"/>
            </a:pPr>
            <a:r>
              <a:rPr lang="lv-LV" sz="1600" b="1" dirty="0" smtClean="0"/>
              <a:t>Pasākuma </a:t>
            </a:r>
            <a:r>
              <a:rPr lang="lv-LV" sz="1600" b="1" dirty="0"/>
              <a:t>mērķgrupa</a:t>
            </a:r>
            <a:r>
              <a:rPr lang="lv-LV" sz="1600" dirty="0"/>
              <a:t>:</a:t>
            </a:r>
          </a:p>
          <a:p>
            <a:pPr marL="755650" lvl="2" indent="-285750" algn="just">
              <a:spcBef>
                <a:spcPts val="200"/>
              </a:spcBef>
              <a:spcAft>
                <a:spcPts val="200"/>
              </a:spcAft>
              <a:buFont typeface="Arial" pitchFamily="34" charset="0"/>
              <a:buChar char="•"/>
            </a:pPr>
            <a:r>
              <a:rPr lang="lv-LV" sz="1600" dirty="0"/>
              <a:t>Bezdarbnieki, kuri nesaņem bezdarbnieka pabalstu;</a:t>
            </a:r>
          </a:p>
          <a:p>
            <a:pPr marL="755650" lvl="2" indent="-285750" algn="just">
              <a:spcBef>
                <a:spcPts val="200"/>
              </a:spcBef>
              <a:spcAft>
                <a:spcPts val="200"/>
              </a:spcAft>
              <a:buFont typeface="Arial" pitchFamily="34" charset="0"/>
              <a:buChar char="•"/>
            </a:pPr>
            <a:r>
              <a:rPr lang="lv-LV" sz="1600" dirty="0"/>
              <a:t>vismaz 6 mēnešus reģistrēti NVA vai ir reģistrēti bezdarbnieka statusā mazāk par sešiem mēnešiem, bet vismaz 12 mēnešus nav strādājuši (nav uzskatāmi par darba ņēmējiem vai pašnodarbinātajiem saskaņā ar likumu "Par valsts sociālo apdrošināšanu");</a:t>
            </a:r>
          </a:p>
          <a:p>
            <a:pPr marL="285750" lvl="0" indent="-285750" algn="just">
              <a:spcBef>
                <a:spcPts val="600"/>
              </a:spcBef>
              <a:spcAft>
                <a:spcPts val="600"/>
              </a:spcAft>
              <a:buFont typeface="Wingdings" pitchFamily="2" charset="2"/>
              <a:buChar char="Ø"/>
            </a:pPr>
            <a:r>
              <a:rPr lang="lv-LV" sz="1600" dirty="0" smtClean="0"/>
              <a:t>APSD </a:t>
            </a:r>
            <a:r>
              <a:rPr lang="lv-LV" sz="1600" dirty="0"/>
              <a:t>organizēšana ir būtiska pašvaldībās, kurās bezdarbniekiem </a:t>
            </a:r>
            <a:r>
              <a:rPr lang="lv-LV" sz="1600" b="1" dirty="0"/>
              <a:t>ir maza iespēja atrast pastāvīgu darbu, īpaši Latgales reģionā</a:t>
            </a:r>
            <a:r>
              <a:rPr lang="lv-LV" sz="1600" b="1" dirty="0" smtClean="0"/>
              <a:t>.</a:t>
            </a:r>
          </a:p>
          <a:p>
            <a:pPr marL="285750" indent="-285750" algn="just">
              <a:spcBef>
                <a:spcPts val="600"/>
              </a:spcBef>
              <a:spcAft>
                <a:spcPts val="600"/>
              </a:spcAft>
              <a:buFont typeface="Wingdings" pitchFamily="2" charset="2"/>
              <a:buChar char="Ø"/>
            </a:pPr>
            <a:r>
              <a:rPr lang="lv-LV" sz="1600" b="1" dirty="0" smtClean="0"/>
              <a:t>2017.gadā</a:t>
            </a:r>
            <a:r>
              <a:rPr lang="lv-LV" sz="1600" dirty="0" smtClean="0"/>
              <a:t> </a:t>
            </a:r>
            <a:r>
              <a:rPr lang="lv-LV" sz="1600" dirty="0"/>
              <a:t>no jauna plānots iesaistīt </a:t>
            </a:r>
            <a:r>
              <a:rPr lang="lv-LV" sz="1600" b="1" dirty="0"/>
              <a:t>10 894 </a:t>
            </a:r>
            <a:r>
              <a:rPr lang="lv-LV" sz="1600" dirty="0"/>
              <a:t>bezdarbniekus ar kopējo finansējumu 4 804 279 EUR </a:t>
            </a:r>
            <a:r>
              <a:rPr lang="lv-LV" sz="1600" dirty="0" smtClean="0"/>
              <a:t>apmērā.</a:t>
            </a:r>
            <a:endParaRPr lang="lv-LV" dirty="0"/>
          </a:p>
        </p:txBody>
      </p:sp>
    </p:spTree>
    <p:extLst>
      <p:ext uri="{BB962C8B-B14F-4D97-AF65-F5344CB8AC3E}">
        <p14:creationId xmlns:p14="http://schemas.microsoft.com/office/powerpoint/2010/main" val="965446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61065098"/>
              </p:ext>
            </p:extLst>
          </p:nvPr>
        </p:nvGraphicFramePr>
        <p:xfrm>
          <a:off x="562810" y="5864703"/>
          <a:ext cx="8512139" cy="1066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Chart 11"/>
          <p:cNvGraphicFramePr>
            <a:graphicFrameLocks/>
          </p:cNvGraphicFramePr>
          <p:nvPr>
            <p:extLst>
              <p:ext uri="{D42A27DB-BD31-4B8C-83A1-F6EECF244321}">
                <p14:modId xmlns:p14="http://schemas.microsoft.com/office/powerpoint/2010/main" val="3549542136"/>
              </p:ext>
            </p:extLst>
          </p:nvPr>
        </p:nvGraphicFramePr>
        <p:xfrm>
          <a:off x="1006868" y="1458930"/>
          <a:ext cx="7728435" cy="4591821"/>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p:cNvSpPr txBox="1"/>
          <p:nvPr/>
        </p:nvSpPr>
        <p:spPr>
          <a:xfrm>
            <a:off x="2304602" y="171368"/>
            <a:ext cx="5856270" cy="954107"/>
          </a:xfrm>
          <a:prstGeom prst="rect">
            <a:avLst/>
          </a:prstGeom>
          <a:noFill/>
        </p:spPr>
        <p:txBody>
          <a:bodyPr wrap="square" rtlCol="0">
            <a:spAutoFit/>
          </a:bodyPr>
          <a:lstStyle/>
          <a:p>
            <a:pPr algn="ctr"/>
            <a:r>
              <a:rPr lang="lv-LV" sz="2800" b="1" dirty="0">
                <a:solidFill>
                  <a:schemeClr val="accent3">
                    <a:lumMod val="50000"/>
                  </a:schemeClr>
                </a:solidFill>
                <a:latin typeface="Times New Roman" pitchFamily="18"/>
                <a:cs typeface="Times New Roman" pitchFamily="18"/>
              </a:rPr>
              <a:t>APSD īstenošana </a:t>
            </a:r>
            <a:r>
              <a:rPr lang="lv-LV" sz="2800" b="1" dirty="0" smtClean="0">
                <a:solidFill>
                  <a:schemeClr val="accent3">
                    <a:lumMod val="50000"/>
                  </a:schemeClr>
                </a:solidFill>
                <a:latin typeface="Times New Roman" pitchFamily="18"/>
                <a:cs typeface="Times New Roman" pitchFamily="18"/>
              </a:rPr>
              <a:t>reģionos</a:t>
            </a:r>
          </a:p>
          <a:p>
            <a:pPr algn="ctr"/>
            <a:r>
              <a:rPr lang="lv-LV" sz="2800" b="1" dirty="0" smtClean="0">
                <a:solidFill>
                  <a:schemeClr val="accent3">
                    <a:lumMod val="50000"/>
                  </a:schemeClr>
                </a:solidFill>
                <a:latin typeface="Times New Roman" pitchFamily="18"/>
                <a:cs typeface="Times New Roman" pitchFamily="18"/>
              </a:rPr>
              <a:t>2012.-2016.gads</a:t>
            </a:r>
            <a:endParaRPr lang="lv-LV" sz="2800" b="1" dirty="0">
              <a:solidFill>
                <a:schemeClr val="accent3">
                  <a:lumMod val="50000"/>
                </a:schemeClr>
              </a:solidFill>
              <a:latin typeface="Times New Roman" pitchFamily="18"/>
              <a:cs typeface="Times New Roman" pitchFamily="18"/>
            </a:endParaRPr>
          </a:p>
        </p:txBody>
      </p:sp>
    </p:spTree>
    <p:extLst>
      <p:ext uri="{BB962C8B-B14F-4D97-AF65-F5344CB8AC3E}">
        <p14:creationId xmlns:p14="http://schemas.microsoft.com/office/powerpoint/2010/main" val="153715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296338" y="0"/>
            <a:ext cx="1761747" cy="1957803"/>
          </a:xfrm>
          <a:prstGeom prst="rect">
            <a:avLst/>
          </a:prstGeom>
          <a:noFill/>
          <a:ln>
            <a:noFill/>
          </a:ln>
        </p:spPr>
      </p:pic>
      <p:sp>
        <p:nvSpPr>
          <p:cNvPr id="5" name="Slide Number Placeholder 9"/>
          <p:cNvSpPr txBox="1"/>
          <p:nvPr/>
        </p:nvSpPr>
        <p:spPr>
          <a:xfrm>
            <a:off x="6553203" y="6410225"/>
            <a:ext cx="2133596" cy="365129"/>
          </a:xfrm>
          <a:prstGeom prst="rect">
            <a:avLst/>
          </a:prstGeom>
          <a:noFill/>
          <a:ln>
            <a:noFill/>
          </a:ln>
        </p:spPr>
        <p:txBody>
          <a:bodyPr vert="horz" wrap="square" lIns="91440" tIns="45720" rIns="91440" bIns="45720" anchor="ctr" anchorCtr="0" compatLnSpc="1"/>
          <a:lstStyle/>
          <a:p>
            <a:pPr algn="r" defTabSz="914400" fontAlgn="auto">
              <a:spcBef>
                <a:spcPts val="0"/>
              </a:spcBef>
              <a:spcAft>
                <a:spcPts val="0"/>
              </a:spcAft>
              <a:defRPr sz="1800" b="0" i="0" u="none" strike="noStrike" kern="0" cap="none" spc="0" baseline="0">
                <a:solidFill>
                  <a:srgbClr val="000000"/>
                </a:solidFill>
                <a:uFillTx/>
              </a:defRPr>
            </a:pPr>
            <a:fld id="{80B3E435-37CE-46CE-849B-B03964ECF82E}" type="slidenum">
              <a:rPr lang="lv-LV" sz="1200" kern="0" smtClean="0">
                <a:solidFill>
                  <a:srgbClr val="898989"/>
                </a:solidFill>
                <a:latin typeface="Calibri"/>
                <a:ea typeface=""/>
              </a:rPr>
              <a:pPr algn="r" defTabSz="914400" fontAlgn="auto">
                <a:spcBef>
                  <a:spcPts val="0"/>
                </a:spcBef>
                <a:spcAft>
                  <a:spcPts val="0"/>
                </a:spcAft>
                <a:defRPr sz="1800" b="0" i="0" u="none" strike="noStrike" kern="0" cap="none" spc="0" baseline="0">
                  <a:solidFill>
                    <a:srgbClr val="000000"/>
                  </a:solidFill>
                  <a:uFillTx/>
                </a:defRPr>
              </a:pPr>
              <a:t>18</a:t>
            </a:fld>
            <a:endParaRPr lang="lv-LV" sz="1200" kern="0" smtClean="0">
              <a:solidFill>
                <a:srgbClr val="898989"/>
              </a:solidFill>
              <a:latin typeface="Calibri"/>
              <a:ea typeface=""/>
            </a:endParaRPr>
          </a:p>
        </p:txBody>
      </p:sp>
      <p:sp>
        <p:nvSpPr>
          <p:cNvPr id="9" name="Rectangle 8"/>
          <p:cNvSpPr/>
          <p:nvPr/>
        </p:nvSpPr>
        <p:spPr>
          <a:xfrm>
            <a:off x="1177211" y="1775766"/>
            <a:ext cx="7509587" cy="4739759"/>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numCol="1">
            <a:spAutoFit/>
          </a:bodyPr>
          <a:lstStyle/>
          <a:p>
            <a:pPr marL="285750" indent="-285750" algn="just" eaLnBrk="0" hangingPunct="0">
              <a:buSzPct val="100000"/>
              <a:buFont typeface="Arial" panose="020B0604020202020204" pitchFamily="34" charset="0"/>
              <a:buChar char="•"/>
              <a:defRPr/>
            </a:pPr>
            <a:r>
              <a:rPr lang="lv-LV" sz="1800" dirty="0" smtClean="0">
                <a:solidFill>
                  <a:srgbClr val="000000"/>
                </a:solidFill>
                <a:latin typeface="Times New Roman" pitchFamily="18" charset="0"/>
                <a:cs typeface="Times New Roman" pitchFamily="18" charset="0"/>
              </a:rPr>
              <a:t>Sadarbības uzsākšanai un veicināšanai 2016.gada</a:t>
            </a:r>
            <a:r>
              <a:rPr lang="lv-LV" sz="1800" dirty="0" smtClean="0">
                <a:solidFill>
                  <a:srgbClr val="FF0000"/>
                </a:solidFill>
                <a:latin typeface="Times New Roman" pitchFamily="18" charset="0"/>
                <a:cs typeface="Times New Roman" pitchFamily="18" charset="0"/>
              </a:rPr>
              <a:t> </a:t>
            </a:r>
            <a:r>
              <a:rPr lang="lv-LV" sz="1800" dirty="0" smtClean="0">
                <a:solidFill>
                  <a:schemeClr val="tx1"/>
                </a:solidFill>
                <a:latin typeface="Times New Roman" pitchFamily="18" charset="0"/>
                <a:cs typeface="Times New Roman" pitchFamily="18" charset="0"/>
              </a:rPr>
              <a:t>9 mēnešos Rīgā un reģionos īstenoto aktivitāšu laikā apmeklēti  523 darba devēji un organizēti 62 semināri darba devējiem</a:t>
            </a:r>
          </a:p>
          <a:p>
            <a:pPr algn="just" eaLnBrk="0" hangingPunct="0">
              <a:buSzPct val="100000"/>
              <a:defRPr/>
            </a:pPr>
            <a:endParaRPr lang="lv-LV" sz="1600" dirty="0">
              <a:solidFill>
                <a:schemeClr val="tx1"/>
              </a:solidFill>
              <a:latin typeface="Times New Roman" pitchFamily="18" charset="0"/>
              <a:cs typeface="Times New Roman" pitchFamily="18" charset="0"/>
            </a:endParaRPr>
          </a:p>
          <a:p>
            <a:pPr algn="just" eaLnBrk="0" hangingPunct="0">
              <a:buSzPct val="100000"/>
              <a:defRPr/>
            </a:pPr>
            <a:endParaRPr lang="lv-LV" sz="1600" dirty="0" smtClean="0">
              <a:solidFill>
                <a:schemeClr val="tx1"/>
              </a:solidFill>
              <a:latin typeface="Times New Roman" pitchFamily="18" charset="0"/>
              <a:cs typeface="Times New Roman" pitchFamily="18" charset="0"/>
            </a:endParaRPr>
          </a:p>
          <a:p>
            <a:pPr algn="just" eaLnBrk="0" hangingPunct="0">
              <a:buSzPct val="100000"/>
              <a:defRPr/>
            </a:pPr>
            <a:endParaRPr lang="lv-LV" sz="1600" dirty="0" smtClean="0">
              <a:solidFill>
                <a:srgbClr val="000000"/>
              </a:solidFill>
              <a:latin typeface="Times New Roman" pitchFamily="18" charset="0"/>
              <a:cs typeface="Times New Roman" pitchFamily="18" charset="0"/>
            </a:endParaRPr>
          </a:p>
          <a:p>
            <a:pPr algn="just" eaLnBrk="0" hangingPunct="0">
              <a:buSzPct val="100000"/>
              <a:defRPr/>
            </a:pPr>
            <a:endParaRPr lang="lv-LV" sz="1600" dirty="0">
              <a:solidFill>
                <a:srgbClr val="000000"/>
              </a:solidFill>
              <a:latin typeface="Times New Roman" pitchFamily="18" charset="0"/>
              <a:cs typeface="Times New Roman" pitchFamily="18" charset="0"/>
            </a:endParaRPr>
          </a:p>
          <a:p>
            <a:pPr algn="just" eaLnBrk="0" hangingPunct="0">
              <a:buSzPct val="100000"/>
              <a:defRPr/>
            </a:pPr>
            <a:endParaRPr lang="lv-LV" sz="1600" dirty="0" smtClean="0">
              <a:solidFill>
                <a:srgbClr val="000000"/>
              </a:solidFill>
              <a:latin typeface="Times New Roman" pitchFamily="18" charset="0"/>
              <a:cs typeface="Times New Roman" pitchFamily="18" charset="0"/>
            </a:endParaRPr>
          </a:p>
          <a:p>
            <a:pPr algn="just" eaLnBrk="0" hangingPunct="0">
              <a:buSzPct val="100000"/>
              <a:defRPr/>
            </a:pPr>
            <a:endParaRPr lang="en-GB" sz="1600" dirty="0">
              <a:latin typeface="Arial" panose="020B0604020202020204" pitchFamily="34" charset="0"/>
            </a:endParaRPr>
          </a:p>
          <a:p>
            <a:pPr algn="just" eaLnBrk="0" hangingPunct="0">
              <a:buSzPct val="100000"/>
              <a:defRPr/>
            </a:pPr>
            <a:endParaRPr lang="lv-LV" sz="1600" dirty="0">
              <a:solidFill>
                <a:srgbClr val="000000"/>
              </a:solidFill>
              <a:latin typeface="Times New Roman" pitchFamily="18" charset="0"/>
              <a:cs typeface="Times New Roman" pitchFamily="18" charset="0"/>
            </a:endParaRPr>
          </a:p>
          <a:p>
            <a:pPr algn="just" eaLnBrk="0" hangingPunct="0">
              <a:buSzPct val="100000"/>
              <a:defRPr/>
            </a:pPr>
            <a:endParaRPr lang="lv-LV" sz="1600" dirty="0" smtClean="0">
              <a:solidFill>
                <a:srgbClr val="000000"/>
              </a:solidFill>
              <a:latin typeface="Times New Roman" pitchFamily="18" charset="0"/>
              <a:cs typeface="Times New Roman" pitchFamily="18" charset="0"/>
            </a:endParaRPr>
          </a:p>
          <a:p>
            <a:pPr algn="just" eaLnBrk="0" hangingPunct="0">
              <a:buSzPct val="100000"/>
              <a:defRPr/>
            </a:pPr>
            <a:endParaRPr lang="lv-LV" sz="1600" dirty="0">
              <a:solidFill>
                <a:srgbClr val="000000"/>
              </a:solidFill>
              <a:latin typeface="Times New Roman" pitchFamily="18" charset="0"/>
              <a:cs typeface="Times New Roman" pitchFamily="18" charset="0"/>
            </a:endParaRPr>
          </a:p>
          <a:p>
            <a:pPr marL="285750" indent="-285750" algn="just" eaLnBrk="0" hangingPunct="0">
              <a:buSzPct val="100000"/>
              <a:buFont typeface="Arial" panose="020B0604020202020204" pitchFamily="34" charset="0"/>
              <a:buChar char="•"/>
              <a:defRPr/>
            </a:pPr>
            <a:endParaRPr lang="lv-LV" sz="1600" dirty="0" smtClean="0">
              <a:solidFill>
                <a:srgbClr val="000000"/>
              </a:solidFill>
              <a:latin typeface="Times New Roman" pitchFamily="18" charset="0"/>
              <a:cs typeface="Times New Roman" pitchFamily="18" charset="0"/>
            </a:endParaRPr>
          </a:p>
          <a:p>
            <a:pPr marL="285750" indent="-285750" algn="just" eaLnBrk="0" hangingPunct="0">
              <a:buSzPct val="100000"/>
              <a:buFont typeface="Arial" panose="020B0604020202020204" pitchFamily="34" charset="0"/>
              <a:buChar char="•"/>
              <a:defRPr/>
            </a:pPr>
            <a:r>
              <a:rPr lang="lv-LV" sz="1800" dirty="0" smtClean="0">
                <a:solidFill>
                  <a:srgbClr val="000000"/>
                </a:solidFill>
                <a:latin typeface="Times New Roman" pitchFamily="18" charset="0"/>
                <a:cs typeface="Times New Roman" pitchFamily="18" charset="0"/>
              </a:rPr>
              <a:t>Jelgavā, Daugavpilī, Saldū organizētas diskusijas </a:t>
            </a:r>
            <a:r>
              <a:rPr lang="lv-LV" sz="1800" dirty="0">
                <a:solidFill>
                  <a:srgbClr val="000000"/>
                </a:solidFill>
                <a:latin typeface="Times New Roman" pitchFamily="18" charset="0"/>
                <a:cs typeface="Times New Roman" pitchFamily="18" charset="0"/>
              </a:rPr>
              <a:t>darba devējiem </a:t>
            </a:r>
            <a:r>
              <a:rPr lang="lv-LV" sz="1800" dirty="0" smtClean="0">
                <a:solidFill>
                  <a:srgbClr val="000000"/>
                </a:solidFill>
                <a:latin typeface="Times New Roman" pitchFamily="18" charset="0"/>
                <a:cs typeface="Times New Roman" pitchFamily="18" charset="0"/>
              </a:rPr>
              <a:t>par</a:t>
            </a:r>
            <a:r>
              <a:rPr lang="lv-LV" sz="1800" dirty="0" smtClean="0"/>
              <a:t> </a:t>
            </a:r>
            <a:r>
              <a:rPr lang="lv-LV" sz="1800" dirty="0">
                <a:solidFill>
                  <a:srgbClr val="000000"/>
                </a:solidFill>
                <a:latin typeface="Times New Roman" pitchFamily="18" charset="0"/>
                <a:cs typeface="Times New Roman" pitchFamily="18" charset="0"/>
              </a:rPr>
              <a:t>stratēģijas izstrādi sadarbībai ar  darba </a:t>
            </a:r>
            <a:r>
              <a:rPr lang="lv-LV" sz="1800" dirty="0" smtClean="0">
                <a:solidFill>
                  <a:srgbClr val="000000"/>
                </a:solidFill>
                <a:latin typeface="Times New Roman" pitchFamily="18" charset="0"/>
                <a:cs typeface="Times New Roman" pitchFamily="18" charset="0"/>
              </a:rPr>
              <a:t>devējiem, par </a:t>
            </a:r>
            <a:r>
              <a:rPr lang="lv-LV" sz="1800" dirty="0">
                <a:solidFill>
                  <a:srgbClr val="000000"/>
                </a:solidFill>
                <a:latin typeface="Times New Roman" pitchFamily="18" charset="0"/>
                <a:cs typeface="Times New Roman" pitchFamily="18" charset="0"/>
              </a:rPr>
              <a:t>bezdarbnieku apmācību procesa organizēšanu un </a:t>
            </a:r>
            <a:r>
              <a:rPr lang="lv-LV" sz="1800" dirty="0" smtClean="0">
                <a:solidFill>
                  <a:srgbClr val="000000"/>
                </a:solidFill>
                <a:latin typeface="Times New Roman" pitchFamily="18" charset="0"/>
                <a:cs typeface="Times New Roman" pitchFamily="18" charset="0"/>
              </a:rPr>
              <a:t>pilnveidi, </a:t>
            </a:r>
            <a:r>
              <a:rPr lang="lv-LV" sz="1800" dirty="0" smtClean="0">
                <a:latin typeface="Times New Roman" panose="02020603050405020304" pitchFamily="18" charset="0"/>
                <a:cs typeface="Times New Roman" panose="02020603050405020304" pitchFamily="18" charset="0"/>
              </a:rPr>
              <a:t>par iecerēm turpmākas </a:t>
            </a:r>
            <a:r>
              <a:rPr lang="lv-LV" sz="1800" dirty="0">
                <a:latin typeface="Times New Roman" panose="02020603050405020304" pitchFamily="18" charset="0"/>
                <a:cs typeface="Times New Roman" panose="02020603050405020304" pitchFamily="18" charset="0"/>
              </a:rPr>
              <a:t>sadarbības </a:t>
            </a:r>
            <a:r>
              <a:rPr lang="lv-LV" sz="1800" dirty="0" smtClean="0">
                <a:latin typeface="Times New Roman" panose="02020603050405020304" pitchFamily="18" charset="0"/>
                <a:cs typeface="Times New Roman" panose="02020603050405020304" pitchFamily="18" charset="0"/>
              </a:rPr>
              <a:t>veidošanai </a:t>
            </a:r>
            <a:r>
              <a:rPr lang="lv-LV" sz="1800" dirty="0">
                <a:solidFill>
                  <a:schemeClr val="tx1"/>
                </a:solidFill>
                <a:latin typeface="Times New Roman" pitchFamily="18" charset="0"/>
                <a:cs typeface="Times New Roman" pitchFamily="18" charset="0"/>
              </a:rPr>
              <a:t>(</a:t>
            </a:r>
            <a:r>
              <a:rPr lang="lv-LV" sz="1800" dirty="0" smtClean="0">
                <a:solidFill>
                  <a:schemeClr val="tx1"/>
                </a:solidFill>
                <a:latin typeface="Times New Roman" pitchFamily="18" charset="0"/>
                <a:cs typeface="Times New Roman" pitchFamily="18" charset="0"/>
              </a:rPr>
              <a:t>LTRK</a:t>
            </a:r>
            <a:r>
              <a:rPr lang="lv-LV" sz="1800" dirty="0">
                <a:solidFill>
                  <a:schemeClr val="tx1"/>
                </a:solidFill>
                <a:latin typeface="Times New Roman" pitchFamily="18" charset="0"/>
                <a:cs typeface="Times New Roman" pitchFamily="18" charset="0"/>
              </a:rPr>
              <a:t>, </a:t>
            </a:r>
            <a:r>
              <a:rPr lang="lv-LV" sz="1800" dirty="0" smtClean="0">
                <a:solidFill>
                  <a:schemeClr val="tx1"/>
                </a:solidFill>
                <a:latin typeface="Times New Roman" pitchFamily="18" charset="0"/>
                <a:cs typeface="Times New Roman" pitchFamily="18" charset="0"/>
              </a:rPr>
              <a:t>LDDK, pašvaldības</a:t>
            </a:r>
            <a:r>
              <a:rPr lang="lv-LV" sz="1800" dirty="0">
                <a:solidFill>
                  <a:schemeClr val="tx1"/>
                </a:solidFill>
                <a:latin typeface="Times New Roman" pitchFamily="18" charset="0"/>
                <a:cs typeface="Times New Roman" pitchFamily="18" charset="0"/>
              </a:rPr>
              <a:t>, darba devēju pārstāvība</a:t>
            </a:r>
            <a:r>
              <a:rPr lang="lv-LV" sz="1800" dirty="0" smtClean="0">
                <a:solidFill>
                  <a:schemeClr val="tx1"/>
                </a:solidFill>
                <a:latin typeface="Times New Roman" pitchFamily="18" charset="0"/>
                <a:cs typeface="Times New Roman" pitchFamily="18" charset="0"/>
              </a:rPr>
              <a:t>)</a:t>
            </a:r>
          </a:p>
          <a:p>
            <a:pPr algn="just" eaLnBrk="0" hangingPunct="0">
              <a:buSzPct val="100000"/>
              <a:defRPr/>
            </a:pPr>
            <a:endParaRPr lang="lv-LV" sz="1600" dirty="0" smtClean="0">
              <a:solidFill>
                <a:srgbClr val="000000"/>
              </a:solidFill>
              <a:latin typeface="Times New Roman" pitchFamily="18" charset="0"/>
              <a:cs typeface="Times New Roman" pitchFamily="18" charset="0"/>
            </a:endParaRPr>
          </a:p>
        </p:txBody>
      </p:sp>
      <p:sp>
        <p:nvSpPr>
          <p:cNvPr id="8" name="Title 3"/>
          <p:cNvSpPr txBox="1">
            <a:spLocks/>
          </p:cNvSpPr>
          <p:nvPr/>
        </p:nvSpPr>
        <p:spPr>
          <a:xfrm>
            <a:off x="1636227" y="299742"/>
            <a:ext cx="6720455" cy="954907"/>
          </a:xfrm>
          <a:prstGeom prst="rect">
            <a:avLst/>
          </a:prstGeom>
          <a:noFill/>
          <a:ln>
            <a:noFill/>
          </a:ln>
        </p:spPr>
        <p:txBody>
          <a:bodyPr vert="horz" wrap="square" lIns="91440" tIns="45720" rIns="91440" bIns="45720" anchor="ctr" anchorCtr="0" compatLnSpc="1"/>
          <a:lst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a:lstStyle>
          <a:p>
            <a:pPr defTabSz="938213" eaLnBrk="0" fontAlgn="base" hangingPunct="0">
              <a:spcBef>
                <a:spcPct val="0"/>
              </a:spcBef>
              <a:spcAft>
                <a:spcPct val="0"/>
              </a:spcAft>
            </a:pPr>
            <a:endParaRPr lang="lv-LV" sz="2500" b="1" dirty="0" smtClean="0">
              <a:solidFill>
                <a:schemeClr val="accent3">
                  <a:lumMod val="50000"/>
                </a:schemeClr>
              </a:solidFill>
              <a:latin typeface="Times New Roman" pitchFamily="18"/>
              <a:cs typeface="Times New Roman" pitchFamily="18"/>
            </a:endParaRPr>
          </a:p>
          <a:p>
            <a:pPr defTabSz="938213" eaLnBrk="0" fontAlgn="base" hangingPunct="0">
              <a:spcBef>
                <a:spcPct val="0"/>
              </a:spcBef>
              <a:spcAft>
                <a:spcPct val="0"/>
              </a:spcAft>
            </a:pPr>
            <a:r>
              <a:rPr lang="lv-LV" sz="2500" b="1" dirty="0" smtClean="0">
                <a:solidFill>
                  <a:schemeClr val="accent3">
                    <a:lumMod val="50000"/>
                  </a:schemeClr>
                </a:solidFill>
                <a:latin typeface="Times New Roman" pitchFamily="18"/>
                <a:cs typeface="Times New Roman" pitchFamily="18"/>
              </a:rPr>
              <a:t>NVA </a:t>
            </a:r>
            <a:r>
              <a:rPr lang="lv-LV" sz="2500" b="1" dirty="0">
                <a:solidFill>
                  <a:schemeClr val="accent3">
                    <a:lumMod val="50000"/>
                  </a:schemeClr>
                </a:solidFill>
                <a:latin typeface="Times New Roman" pitchFamily="18"/>
                <a:cs typeface="Times New Roman" pitchFamily="18"/>
              </a:rPr>
              <a:t>atbalsts darbaspēka </a:t>
            </a:r>
            <a:r>
              <a:rPr lang="lv-LV" sz="2500" b="1" dirty="0" smtClean="0">
                <a:solidFill>
                  <a:schemeClr val="accent3">
                    <a:lumMod val="50000"/>
                  </a:schemeClr>
                </a:solidFill>
                <a:latin typeface="Times New Roman" pitchFamily="18"/>
                <a:cs typeface="Times New Roman" pitchFamily="18"/>
              </a:rPr>
              <a:t>nodrošināšanā</a:t>
            </a:r>
            <a:endParaRPr lang="lv-LV" sz="2500" b="1" dirty="0">
              <a:solidFill>
                <a:schemeClr val="accent3">
                  <a:lumMod val="50000"/>
                </a:schemeClr>
              </a:solidFill>
              <a:latin typeface="Times New Roman" pitchFamily="18"/>
              <a:cs typeface="Times New Roman" pitchFamily="18"/>
            </a:endParaRPr>
          </a:p>
        </p:txBody>
      </p:sp>
      <p:pic>
        <p:nvPicPr>
          <p:cNvPr id="4" name="Picture 3"/>
          <p:cNvPicPr>
            <a:picLocks noChangeAspect="1"/>
          </p:cNvPicPr>
          <p:nvPr/>
        </p:nvPicPr>
        <p:blipFill>
          <a:blip r:embed="rId4"/>
          <a:stretch>
            <a:fillRect/>
          </a:stretch>
        </p:blipFill>
        <p:spPr>
          <a:xfrm>
            <a:off x="4562478" y="3419479"/>
            <a:ext cx="19044" cy="19041"/>
          </a:xfrm>
          <a:prstGeom prst="rect">
            <a:avLst/>
          </a:prstGeom>
        </p:spPr>
      </p:pic>
      <p:pic>
        <p:nvPicPr>
          <p:cNvPr id="6" name="Picture 5"/>
          <p:cNvPicPr>
            <a:picLocks noChangeAspect="1"/>
          </p:cNvPicPr>
          <p:nvPr/>
        </p:nvPicPr>
        <p:blipFill>
          <a:blip r:embed="rId5"/>
          <a:stretch>
            <a:fillRect/>
          </a:stretch>
        </p:blipFill>
        <p:spPr>
          <a:xfrm>
            <a:off x="4714878" y="3571879"/>
            <a:ext cx="19044" cy="19041"/>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892123701"/>
              </p:ext>
            </p:extLst>
          </p:nvPr>
        </p:nvGraphicFramePr>
        <p:xfrm>
          <a:off x="1507326" y="2982646"/>
          <a:ext cx="6849356" cy="1554480"/>
        </p:xfrm>
        <a:graphic>
          <a:graphicData uri="http://schemas.openxmlformats.org/drawingml/2006/table">
            <a:tbl>
              <a:tblPr firstRow="1" bandRow="1">
                <a:tableStyleId>{F5AB1C69-6EDB-4FF4-983F-18BD219EF322}</a:tableStyleId>
              </a:tblPr>
              <a:tblGrid>
                <a:gridCol w="1667533"/>
                <a:gridCol w="1040352"/>
                <a:gridCol w="955724"/>
                <a:gridCol w="796437"/>
                <a:gridCol w="1194655"/>
                <a:gridCol w="1194655"/>
              </a:tblGrid>
              <a:tr h="491958">
                <a:tc>
                  <a:txBody>
                    <a:bodyPr/>
                    <a:lstStyle/>
                    <a:p>
                      <a:pPr algn="ctr"/>
                      <a:r>
                        <a:rPr lang="lv-LV" sz="1400" dirty="0" smtClean="0">
                          <a:latin typeface="Times New Roman" panose="02020603050405020304" pitchFamily="18" charset="0"/>
                          <a:cs typeface="Times New Roman" panose="02020603050405020304" pitchFamily="18" charset="0"/>
                        </a:rPr>
                        <a:t>Ativitāte</a:t>
                      </a:r>
                    </a:p>
                  </a:txBody>
                  <a:tcPr/>
                </a:tc>
                <a:tc>
                  <a:txBody>
                    <a:bodyPr/>
                    <a:lstStyle/>
                    <a:p>
                      <a:pPr algn="ctr"/>
                      <a:r>
                        <a:rPr lang="lv-LV" sz="1400" dirty="0" smtClean="0">
                          <a:latin typeface="Times New Roman" panose="02020603050405020304" pitchFamily="18" charset="0"/>
                          <a:cs typeface="Times New Roman" panose="02020603050405020304" pitchFamily="18" charset="0"/>
                        </a:rPr>
                        <a:t>Rīgas reģions</a:t>
                      </a:r>
                      <a:endParaRPr lang="en-GB" sz="1400" dirty="0">
                        <a:latin typeface="Times New Roman" panose="02020603050405020304" pitchFamily="18" charset="0"/>
                        <a:cs typeface="Times New Roman" panose="02020603050405020304" pitchFamily="18" charset="0"/>
                      </a:endParaRPr>
                    </a:p>
                  </a:txBody>
                  <a:tcPr/>
                </a:tc>
                <a:tc>
                  <a:txBody>
                    <a:bodyPr/>
                    <a:lstStyle/>
                    <a:p>
                      <a:pPr algn="ctr"/>
                      <a:r>
                        <a:rPr lang="lv-LV" sz="1400" dirty="0" smtClean="0">
                          <a:latin typeface="Times New Roman" panose="02020603050405020304" pitchFamily="18" charset="0"/>
                          <a:cs typeface="Times New Roman" panose="02020603050405020304" pitchFamily="18" charset="0"/>
                        </a:rPr>
                        <a:t>Kurzeme</a:t>
                      </a:r>
                      <a:endParaRPr lang="en-GB" sz="1400" dirty="0">
                        <a:latin typeface="Times New Roman" panose="02020603050405020304" pitchFamily="18" charset="0"/>
                        <a:cs typeface="Times New Roman" panose="02020603050405020304" pitchFamily="18" charset="0"/>
                      </a:endParaRPr>
                    </a:p>
                  </a:txBody>
                  <a:tcPr/>
                </a:tc>
                <a:tc>
                  <a:txBody>
                    <a:bodyPr/>
                    <a:lstStyle/>
                    <a:p>
                      <a:pPr algn="ctr"/>
                      <a:r>
                        <a:rPr lang="lv-LV" sz="1400" dirty="0" smtClean="0">
                          <a:latin typeface="Times New Roman" panose="02020603050405020304" pitchFamily="18" charset="0"/>
                          <a:cs typeface="Times New Roman" panose="02020603050405020304" pitchFamily="18" charset="0"/>
                        </a:rPr>
                        <a:t>Latgale</a:t>
                      </a:r>
                      <a:endParaRPr lang="en-GB" sz="1400" dirty="0">
                        <a:latin typeface="Times New Roman" panose="02020603050405020304" pitchFamily="18" charset="0"/>
                        <a:cs typeface="Times New Roman" panose="02020603050405020304" pitchFamily="18" charset="0"/>
                      </a:endParaRPr>
                    </a:p>
                  </a:txBody>
                  <a:tcPr/>
                </a:tc>
                <a:tc>
                  <a:txBody>
                    <a:bodyPr/>
                    <a:lstStyle/>
                    <a:p>
                      <a:pPr algn="ctr"/>
                      <a:r>
                        <a:rPr lang="lv-LV" sz="1400" dirty="0" smtClean="0">
                          <a:latin typeface="Times New Roman" panose="02020603050405020304" pitchFamily="18" charset="0"/>
                          <a:cs typeface="Times New Roman" panose="02020603050405020304" pitchFamily="18" charset="0"/>
                        </a:rPr>
                        <a:t>Vidzeme</a:t>
                      </a:r>
                      <a:endParaRPr lang="en-GB" sz="1400" dirty="0">
                        <a:latin typeface="Times New Roman" panose="02020603050405020304" pitchFamily="18" charset="0"/>
                        <a:cs typeface="Times New Roman" panose="02020603050405020304" pitchFamily="18" charset="0"/>
                      </a:endParaRPr>
                    </a:p>
                  </a:txBody>
                  <a:tcPr/>
                </a:tc>
                <a:tc>
                  <a:txBody>
                    <a:bodyPr/>
                    <a:lstStyle/>
                    <a:p>
                      <a:pPr algn="ctr"/>
                      <a:r>
                        <a:rPr lang="lv-LV" sz="1400" dirty="0" smtClean="0">
                          <a:latin typeface="Times New Roman" panose="02020603050405020304" pitchFamily="18" charset="0"/>
                          <a:cs typeface="Times New Roman" panose="02020603050405020304" pitchFamily="18" charset="0"/>
                        </a:rPr>
                        <a:t>Zemgale</a:t>
                      </a:r>
                      <a:endParaRPr lang="en-GB" sz="1400" dirty="0">
                        <a:latin typeface="Times New Roman" panose="02020603050405020304" pitchFamily="18" charset="0"/>
                        <a:cs typeface="Times New Roman" panose="02020603050405020304" pitchFamily="18" charset="0"/>
                      </a:endParaRPr>
                    </a:p>
                  </a:txBody>
                  <a:tcPr/>
                </a:tc>
              </a:tr>
              <a:tr h="491958">
                <a:tc>
                  <a:txBody>
                    <a:bodyPr/>
                    <a:lstStyle/>
                    <a:p>
                      <a:pPr algn="ctr"/>
                      <a:r>
                        <a:rPr lang="lv-LV" sz="1400" dirty="0" smtClean="0">
                          <a:latin typeface="Times New Roman" panose="02020603050405020304" pitchFamily="18" charset="0"/>
                          <a:cs typeface="Times New Roman" panose="02020603050405020304" pitchFamily="18" charset="0"/>
                        </a:rPr>
                        <a:t>Apmeklēti</a:t>
                      </a:r>
                      <a:r>
                        <a:rPr lang="lv-LV" sz="1400" baseline="0" dirty="0" smtClean="0">
                          <a:latin typeface="Times New Roman" panose="02020603050405020304" pitchFamily="18" charset="0"/>
                          <a:cs typeface="Times New Roman" panose="02020603050405020304" pitchFamily="18" charset="0"/>
                        </a:rPr>
                        <a:t> darba devēji</a:t>
                      </a:r>
                      <a:endParaRPr lang="en-GB" sz="1400" dirty="0">
                        <a:latin typeface="Times New Roman" panose="02020603050405020304" pitchFamily="18" charset="0"/>
                        <a:cs typeface="Times New Roman" panose="02020603050405020304" pitchFamily="18" charset="0"/>
                      </a:endParaRPr>
                    </a:p>
                  </a:txBody>
                  <a:tcPr/>
                </a:tc>
                <a:tc>
                  <a:txBody>
                    <a:bodyPr/>
                    <a:lstStyle/>
                    <a:p>
                      <a:pPr algn="ctr"/>
                      <a:r>
                        <a:rPr lang="lv-LV" sz="1400" dirty="0" smtClean="0">
                          <a:latin typeface="Times New Roman" panose="02020603050405020304" pitchFamily="18" charset="0"/>
                          <a:cs typeface="Times New Roman" panose="02020603050405020304" pitchFamily="18" charset="0"/>
                        </a:rPr>
                        <a:t>188</a:t>
                      </a:r>
                      <a:endParaRPr lang="en-GB" sz="1400" dirty="0">
                        <a:latin typeface="Times New Roman" panose="02020603050405020304" pitchFamily="18" charset="0"/>
                        <a:cs typeface="Times New Roman" panose="02020603050405020304" pitchFamily="18" charset="0"/>
                      </a:endParaRPr>
                    </a:p>
                  </a:txBody>
                  <a:tcPr/>
                </a:tc>
                <a:tc>
                  <a:txBody>
                    <a:bodyPr/>
                    <a:lstStyle/>
                    <a:p>
                      <a:pPr algn="ctr"/>
                      <a:r>
                        <a:rPr lang="lv-LV" sz="1400" dirty="0" smtClean="0">
                          <a:solidFill>
                            <a:schemeClr val="tx1"/>
                          </a:solidFill>
                          <a:latin typeface="Times New Roman" panose="02020603050405020304" pitchFamily="18" charset="0"/>
                          <a:cs typeface="Times New Roman" panose="02020603050405020304" pitchFamily="18" charset="0"/>
                        </a:rPr>
                        <a:t>61</a:t>
                      </a:r>
                      <a:endParaRPr lang="en-GB"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lv-LV" sz="1400" dirty="0" smtClean="0">
                          <a:latin typeface="Times New Roman" panose="02020603050405020304" pitchFamily="18" charset="0"/>
                          <a:cs typeface="Times New Roman" panose="02020603050405020304" pitchFamily="18" charset="0"/>
                        </a:rPr>
                        <a:t>94</a:t>
                      </a:r>
                      <a:endParaRPr lang="en-GB" sz="1400" dirty="0">
                        <a:latin typeface="Times New Roman" panose="02020603050405020304" pitchFamily="18" charset="0"/>
                        <a:cs typeface="Times New Roman" panose="02020603050405020304" pitchFamily="18" charset="0"/>
                      </a:endParaRPr>
                    </a:p>
                  </a:txBody>
                  <a:tcPr/>
                </a:tc>
                <a:tc>
                  <a:txBody>
                    <a:bodyPr/>
                    <a:lstStyle/>
                    <a:p>
                      <a:pPr algn="ctr"/>
                      <a:r>
                        <a:rPr lang="lv-LV" sz="1400" dirty="0" smtClean="0">
                          <a:latin typeface="Times New Roman" panose="02020603050405020304" pitchFamily="18" charset="0"/>
                          <a:cs typeface="Times New Roman" panose="02020603050405020304" pitchFamily="18" charset="0"/>
                        </a:rPr>
                        <a:t>73</a:t>
                      </a:r>
                      <a:endParaRPr lang="en-GB" sz="1400" dirty="0">
                        <a:latin typeface="Times New Roman" panose="02020603050405020304" pitchFamily="18" charset="0"/>
                        <a:cs typeface="Times New Roman" panose="02020603050405020304" pitchFamily="18" charset="0"/>
                      </a:endParaRPr>
                    </a:p>
                  </a:txBody>
                  <a:tcPr/>
                </a:tc>
                <a:tc>
                  <a:txBody>
                    <a:bodyPr/>
                    <a:lstStyle/>
                    <a:p>
                      <a:pPr algn="ctr"/>
                      <a:r>
                        <a:rPr lang="lv-LV" sz="1400" dirty="0" smtClean="0">
                          <a:latin typeface="Times New Roman" panose="02020603050405020304" pitchFamily="18" charset="0"/>
                          <a:cs typeface="Times New Roman" panose="02020603050405020304" pitchFamily="18" charset="0"/>
                        </a:rPr>
                        <a:t>107</a:t>
                      </a:r>
                      <a:endParaRPr lang="en-GB" sz="1400" dirty="0">
                        <a:latin typeface="Times New Roman" panose="02020603050405020304" pitchFamily="18" charset="0"/>
                        <a:cs typeface="Times New Roman" panose="02020603050405020304" pitchFamily="18" charset="0"/>
                      </a:endParaRPr>
                    </a:p>
                  </a:txBody>
                  <a:tcPr/>
                </a:tc>
              </a:tr>
              <a:tr h="491958">
                <a:tc>
                  <a:txBody>
                    <a:bodyPr/>
                    <a:lstStyle/>
                    <a:p>
                      <a:pPr algn="ctr"/>
                      <a:r>
                        <a:rPr lang="lv-LV" sz="1400" dirty="0" smtClean="0">
                          <a:latin typeface="Times New Roman" panose="02020603050405020304" pitchFamily="18" charset="0"/>
                          <a:cs typeface="Times New Roman" panose="02020603050405020304" pitchFamily="18" charset="0"/>
                        </a:rPr>
                        <a:t>Organizēti semināri darba devējiem</a:t>
                      </a:r>
                      <a:endParaRPr lang="en-GB" sz="1400" dirty="0">
                        <a:latin typeface="Times New Roman" panose="02020603050405020304" pitchFamily="18" charset="0"/>
                        <a:cs typeface="Times New Roman" panose="02020603050405020304" pitchFamily="18" charset="0"/>
                      </a:endParaRPr>
                    </a:p>
                  </a:txBody>
                  <a:tcPr/>
                </a:tc>
                <a:tc>
                  <a:txBody>
                    <a:bodyPr/>
                    <a:lstStyle/>
                    <a:p>
                      <a:pPr algn="ctr"/>
                      <a:r>
                        <a:rPr lang="lv-LV" sz="1400" dirty="0" smtClean="0">
                          <a:latin typeface="Times New Roman" panose="02020603050405020304" pitchFamily="18" charset="0"/>
                          <a:cs typeface="Times New Roman" panose="02020603050405020304" pitchFamily="18" charset="0"/>
                        </a:rPr>
                        <a:t>11</a:t>
                      </a:r>
                      <a:endParaRPr lang="en-GB" sz="1400" dirty="0">
                        <a:latin typeface="Times New Roman" panose="02020603050405020304" pitchFamily="18" charset="0"/>
                        <a:cs typeface="Times New Roman" panose="02020603050405020304" pitchFamily="18" charset="0"/>
                      </a:endParaRPr>
                    </a:p>
                  </a:txBody>
                  <a:tcPr/>
                </a:tc>
                <a:tc>
                  <a:txBody>
                    <a:bodyPr/>
                    <a:lstStyle/>
                    <a:p>
                      <a:pPr algn="ctr"/>
                      <a:r>
                        <a:rPr lang="lv-LV" sz="1400" dirty="0" smtClean="0">
                          <a:solidFill>
                            <a:schemeClr val="tx1"/>
                          </a:solidFill>
                          <a:latin typeface="Times New Roman" panose="02020603050405020304" pitchFamily="18" charset="0"/>
                          <a:cs typeface="Times New Roman" panose="02020603050405020304" pitchFamily="18" charset="0"/>
                        </a:rPr>
                        <a:t>9</a:t>
                      </a:r>
                      <a:endParaRPr lang="en-GB"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lv-LV" sz="1400" dirty="0" smtClean="0">
                          <a:latin typeface="Times New Roman" panose="02020603050405020304" pitchFamily="18" charset="0"/>
                          <a:cs typeface="Times New Roman" panose="02020603050405020304" pitchFamily="18" charset="0"/>
                        </a:rPr>
                        <a:t>12</a:t>
                      </a:r>
                      <a:endParaRPr lang="en-GB" sz="1400" dirty="0">
                        <a:latin typeface="Times New Roman" panose="02020603050405020304" pitchFamily="18" charset="0"/>
                        <a:cs typeface="Times New Roman" panose="02020603050405020304" pitchFamily="18" charset="0"/>
                      </a:endParaRPr>
                    </a:p>
                  </a:txBody>
                  <a:tcPr/>
                </a:tc>
                <a:tc>
                  <a:txBody>
                    <a:bodyPr/>
                    <a:lstStyle/>
                    <a:p>
                      <a:pPr algn="ctr"/>
                      <a:r>
                        <a:rPr lang="lv-LV" sz="1400" dirty="0" smtClean="0">
                          <a:latin typeface="Times New Roman" panose="02020603050405020304" pitchFamily="18" charset="0"/>
                          <a:cs typeface="Times New Roman" panose="02020603050405020304" pitchFamily="18" charset="0"/>
                        </a:rPr>
                        <a:t>14</a:t>
                      </a:r>
                      <a:endParaRPr lang="en-GB" sz="1400" dirty="0">
                        <a:latin typeface="Times New Roman" panose="02020603050405020304" pitchFamily="18" charset="0"/>
                        <a:cs typeface="Times New Roman" panose="02020603050405020304" pitchFamily="18" charset="0"/>
                      </a:endParaRPr>
                    </a:p>
                  </a:txBody>
                  <a:tcPr/>
                </a:tc>
                <a:tc>
                  <a:txBody>
                    <a:bodyPr/>
                    <a:lstStyle/>
                    <a:p>
                      <a:pPr algn="ctr"/>
                      <a:r>
                        <a:rPr lang="lv-LV" sz="1400" dirty="0" smtClean="0">
                          <a:latin typeface="Times New Roman" panose="02020603050405020304" pitchFamily="18" charset="0"/>
                          <a:cs typeface="Times New Roman" panose="02020603050405020304" pitchFamily="18" charset="0"/>
                        </a:rPr>
                        <a:t>16</a:t>
                      </a:r>
                      <a:endParaRPr lang="en-GB" sz="1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798841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583" y="381000"/>
            <a:ext cx="6710218" cy="1036642"/>
          </a:xfrm>
        </p:spPr>
        <p:txBody>
          <a:bodyPr>
            <a:normAutofit fontScale="90000"/>
          </a:bodyPr>
          <a:lstStyle/>
          <a:p>
            <a:pPr algn="ctr"/>
            <a:r>
              <a:rPr lang="lv-LV" sz="1800" dirty="0" smtClean="0">
                <a:solidFill>
                  <a:schemeClr val="accent3">
                    <a:lumMod val="50000"/>
                  </a:schemeClr>
                </a:solidFill>
              </a:rPr>
              <a:t/>
            </a:r>
            <a:br>
              <a:rPr lang="lv-LV" sz="1800" dirty="0" smtClean="0">
                <a:solidFill>
                  <a:schemeClr val="accent3">
                    <a:lumMod val="50000"/>
                  </a:schemeClr>
                </a:solidFill>
              </a:rPr>
            </a:br>
            <a:r>
              <a:rPr lang="lv-LV" sz="1800" dirty="0" smtClean="0">
                <a:solidFill>
                  <a:schemeClr val="accent3">
                    <a:lumMod val="50000"/>
                  </a:schemeClr>
                </a:solidFill>
              </a:rPr>
              <a:t/>
            </a:r>
            <a:br>
              <a:rPr lang="lv-LV" sz="1800" dirty="0" smtClean="0">
                <a:solidFill>
                  <a:schemeClr val="accent3">
                    <a:lumMod val="50000"/>
                  </a:schemeClr>
                </a:solidFill>
              </a:rPr>
            </a:br>
            <a:r>
              <a:rPr lang="lv-LV" sz="2800" dirty="0" smtClean="0">
                <a:solidFill>
                  <a:schemeClr val="accent3">
                    <a:lumMod val="50000"/>
                  </a:schemeClr>
                </a:solidFill>
                <a:latin typeface="Times New Roman" pitchFamily="18"/>
                <a:ea typeface="MS PGothic" pitchFamily="34" charset="-128"/>
                <a:cs typeface="Times New Roman" pitchFamily="18"/>
              </a:rPr>
              <a:t>Īstenotie pasākumi</a:t>
            </a:r>
            <a:endParaRPr lang="lv-LV" sz="2800" dirty="0">
              <a:solidFill>
                <a:schemeClr val="accent3">
                  <a:lumMod val="50000"/>
                </a:schemeClr>
              </a:solidFill>
              <a:latin typeface="Times New Roman" pitchFamily="18"/>
              <a:ea typeface="MS PGothic" pitchFamily="34" charset="-128"/>
              <a:cs typeface="Times New Roman" pitchFamily="18"/>
            </a:endParaRPr>
          </a:p>
        </p:txBody>
      </p:sp>
      <p:sp>
        <p:nvSpPr>
          <p:cNvPr id="3" name="Content Placeholder 2"/>
          <p:cNvSpPr>
            <a:spLocks noGrp="1"/>
          </p:cNvSpPr>
          <p:nvPr>
            <p:ph idx="1"/>
          </p:nvPr>
        </p:nvSpPr>
        <p:spPr>
          <a:xfrm>
            <a:off x="1351722" y="1189041"/>
            <a:ext cx="7487478" cy="3144419"/>
          </a:xfrm>
        </p:spPr>
        <p:txBody>
          <a:bodyPr>
            <a:noAutofit/>
          </a:bodyPr>
          <a:lstStyle/>
          <a:p>
            <a:pPr algn="just"/>
            <a:endParaRPr lang="lv-LV" sz="1800" u="sng"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lv-LV" sz="1800" dirty="0">
                <a:latin typeface="Times New Roman" pitchFamily="18" charset="0"/>
                <a:ea typeface="MS PGothic" pitchFamily="34" charset="-128"/>
                <a:cs typeface="Times New Roman" pitchFamily="18" charset="0"/>
              </a:rPr>
              <a:t>NVA Darba devēju dienas </a:t>
            </a:r>
            <a:r>
              <a:rPr lang="lv-LV" sz="1800" dirty="0" smtClean="0">
                <a:latin typeface="Times New Roman" pitchFamily="18" charset="0"/>
                <a:ea typeface="MS PGothic" pitchFamily="34" charset="-128"/>
                <a:cs typeface="Times New Roman" pitchFamily="18" charset="0"/>
              </a:rPr>
              <a:t>ietvaros īstenotas vakanču akcijas </a:t>
            </a:r>
            <a:r>
              <a:rPr lang="lv-LV" sz="1800" dirty="0">
                <a:latin typeface="Times New Roman" pitchFamily="18" charset="0"/>
                <a:ea typeface="MS PGothic" pitchFamily="34" charset="-128"/>
                <a:cs typeface="Times New Roman" pitchFamily="18" charset="0"/>
              </a:rPr>
              <a:t>«Vakanču gadatirgus</a:t>
            </a:r>
            <a:r>
              <a:rPr lang="lv-LV" sz="1800" dirty="0" smtClean="0">
                <a:latin typeface="Times New Roman" pitchFamily="18" charset="0"/>
                <a:ea typeface="MS PGothic" pitchFamily="34" charset="-128"/>
                <a:cs typeface="Times New Roman" pitchFamily="18" charset="0"/>
              </a:rPr>
              <a:t>» un «Esi nodarbināts laukos».</a:t>
            </a:r>
            <a:endParaRPr lang="lv-LV" sz="1800" u="sng"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lv-LV" sz="1800" u="sng" dirty="0" smtClean="0">
                <a:latin typeface="Times New Roman" panose="02020603050405020304" pitchFamily="18" charset="0"/>
                <a:cs typeface="Times New Roman" panose="02020603050405020304" pitchFamily="18" charset="0"/>
              </a:rPr>
              <a:t>Vakanču akcijas mērķis</a:t>
            </a:r>
            <a:r>
              <a:rPr lang="lv-LV" sz="1800" dirty="0" smtClean="0">
                <a:latin typeface="Times New Roman" panose="02020603050405020304" pitchFamily="18" charset="0"/>
                <a:cs typeface="Times New Roman" panose="02020603050405020304" pitchFamily="18" charset="0"/>
              </a:rPr>
              <a:t> – sniegt atbalstu lauksaimniekiem, zemnieku saimniecībām un komercuzņēmumiem  piesaistīt trūkstošo darbaspēku darbiem lauku saimniecībās un uzņēmumos.</a:t>
            </a:r>
          </a:p>
          <a:p>
            <a:pPr marL="285750" indent="-285750" algn="just">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Aktivitātēs iesaistījās 126 darba devēji piedāvājot </a:t>
            </a:r>
            <a:r>
              <a:rPr lang="lv-LV" sz="1800" dirty="0" smtClean="0">
                <a:latin typeface="Times New Roman" panose="02020603050405020304" pitchFamily="18" charset="0"/>
                <a:cs typeface="Times New Roman" panose="02020603050405020304" pitchFamily="18" charset="0"/>
              </a:rPr>
              <a:t>1 538 vakances.</a:t>
            </a:r>
            <a:endParaRPr lang="lv-LV" sz="18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Vakanču akcijas aktivitātēs iesaistījās </a:t>
            </a:r>
            <a:r>
              <a:rPr lang="lv-LV" sz="1800" dirty="0" smtClean="0">
                <a:latin typeface="Times New Roman" panose="02020603050405020304" pitchFamily="18" charset="0"/>
                <a:cs typeface="Times New Roman" panose="02020603050405020304" pitchFamily="18" charset="0"/>
              </a:rPr>
              <a:t>2 055 </a:t>
            </a:r>
            <a:r>
              <a:rPr lang="lv-LV" sz="1800" dirty="0">
                <a:latin typeface="Times New Roman" panose="02020603050405020304" pitchFamily="18" charset="0"/>
                <a:cs typeface="Times New Roman" panose="02020603050405020304" pitchFamily="18" charset="0"/>
              </a:rPr>
              <a:t>darba </a:t>
            </a:r>
            <a:r>
              <a:rPr lang="lv-LV" sz="1800" dirty="0" smtClean="0">
                <a:latin typeface="Times New Roman" panose="02020603050405020304" pitchFamily="18" charset="0"/>
                <a:cs typeface="Times New Roman" panose="02020603050405020304" pitchFamily="18" charset="0"/>
              </a:rPr>
              <a:t>meklētāji.</a:t>
            </a:r>
          </a:p>
          <a:p>
            <a:pPr marL="285750" indent="-285750" algn="just">
              <a:buFont typeface="Arial" panose="020B0604020202020204" pitchFamily="34" charset="0"/>
              <a:buChar char="•"/>
            </a:pPr>
            <a:r>
              <a:rPr lang="lv-LV" sz="1800" dirty="0">
                <a:latin typeface="Times New Roman" panose="02020603050405020304" pitchFamily="18" charset="0"/>
                <a:ea typeface="MS PGothic" pitchFamily="34" charset="-128"/>
                <a:cs typeface="Times New Roman" panose="02020603050405020304" pitchFamily="18" charset="0"/>
              </a:rPr>
              <a:t>P</a:t>
            </a:r>
            <a:r>
              <a:rPr lang="lv-LV" sz="1800" dirty="0" smtClean="0">
                <a:latin typeface="Times New Roman" panose="02020603050405020304" pitchFamily="18" charset="0"/>
                <a:ea typeface="MS PGothic" pitchFamily="34" charset="-128"/>
                <a:cs typeface="Times New Roman" panose="02020603050405020304" pitchFamily="18" charset="0"/>
              </a:rPr>
              <a:t>asākums „Vakanču gadatirgus” notika Jelgavā, Jēkabpilī, Daugavpilī, Rīgā piedalījās 67 darba devēji, 1 587 darba meklētāji.</a:t>
            </a:r>
          </a:p>
          <a:p>
            <a:pPr marL="285750" indent="-285750" algn="just">
              <a:buFont typeface="Arial" panose="020B0604020202020204" pitchFamily="34" charset="0"/>
              <a:buChar char="•"/>
            </a:pPr>
            <a:r>
              <a:rPr lang="lv-LV" sz="1800" dirty="0" smtClean="0">
                <a:latin typeface="Times New Roman" panose="02020603050405020304" pitchFamily="18" charset="0"/>
                <a:ea typeface="MS PGothic" pitchFamily="34" charset="-128"/>
                <a:cs typeface="Times New Roman" panose="02020603050405020304" pitchFamily="18" charset="0"/>
              </a:rPr>
              <a:t>Pasākums </a:t>
            </a:r>
            <a:r>
              <a:rPr lang="lv-LV" sz="1800" dirty="0">
                <a:latin typeface="Times New Roman" panose="02020603050405020304" pitchFamily="18" charset="0"/>
                <a:ea typeface="MS PGothic" pitchFamily="34" charset="-128"/>
                <a:cs typeface="Times New Roman" panose="02020603050405020304" pitchFamily="18" charset="0"/>
              </a:rPr>
              <a:t>„Esi nodarbināts laukos!” </a:t>
            </a:r>
            <a:r>
              <a:rPr lang="lv-LV" sz="1800" dirty="0" smtClean="0">
                <a:latin typeface="Times New Roman" panose="02020603050405020304" pitchFamily="18" charset="0"/>
                <a:ea typeface="MS PGothic" pitchFamily="34" charset="-128"/>
                <a:cs typeface="Times New Roman" panose="02020603050405020304" pitchFamily="18" charset="0"/>
              </a:rPr>
              <a:t> notika Bauskā</a:t>
            </a:r>
            <a:r>
              <a:rPr lang="lv-LV" sz="1800" dirty="0">
                <a:latin typeface="Times New Roman" panose="02020603050405020304" pitchFamily="18" charset="0"/>
                <a:ea typeface="MS PGothic" pitchFamily="34" charset="-128"/>
                <a:cs typeface="Times New Roman" panose="02020603050405020304" pitchFamily="18" charset="0"/>
              </a:rPr>
              <a:t>, Kuldīgā, Limbažos Madonā, Preiļos, Saldū, Talsos, </a:t>
            </a:r>
            <a:r>
              <a:rPr lang="lv-LV" sz="1800" dirty="0" smtClean="0">
                <a:latin typeface="Times New Roman" panose="02020603050405020304" pitchFamily="18" charset="0"/>
                <a:ea typeface="MS PGothic" pitchFamily="34" charset="-128"/>
                <a:cs typeface="Times New Roman" panose="02020603050405020304" pitchFamily="18" charset="0"/>
              </a:rPr>
              <a:t>Smiltenē, </a:t>
            </a:r>
            <a:r>
              <a:rPr lang="lv-LV" sz="1800" dirty="0">
                <a:latin typeface="Times New Roman" panose="02020603050405020304" pitchFamily="18" charset="0"/>
                <a:ea typeface="MS PGothic" pitchFamily="34" charset="-128"/>
                <a:cs typeface="Times New Roman" panose="02020603050405020304" pitchFamily="18" charset="0"/>
              </a:rPr>
              <a:t>piedalījās 59 darba </a:t>
            </a:r>
            <a:r>
              <a:rPr lang="lv-LV" sz="1800" dirty="0" smtClean="0">
                <a:latin typeface="Times New Roman" panose="02020603050405020304" pitchFamily="18" charset="0"/>
                <a:ea typeface="MS PGothic" pitchFamily="34" charset="-128"/>
                <a:cs typeface="Times New Roman" panose="02020603050405020304" pitchFamily="18" charset="0"/>
              </a:rPr>
              <a:t>devēji, </a:t>
            </a:r>
            <a:r>
              <a:rPr lang="lv-LV" sz="1800" dirty="0">
                <a:latin typeface="Times New Roman" panose="02020603050405020304" pitchFamily="18" charset="0"/>
                <a:ea typeface="MS PGothic" pitchFamily="34" charset="-128"/>
                <a:cs typeface="Times New Roman" panose="02020603050405020304" pitchFamily="18" charset="0"/>
              </a:rPr>
              <a:t>468 darba </a:t>
            </a:r>
            <a:r>
              <a:rPr lang="lv-LV" sz="1800" dirty="0" smtClean="0">
                <a:latin typeface="Times New Roman" panose="02020603050405020304" pitchFamily="18" charset="0"/>
                <a:ea typeface="MS PGothic" pitchFamily="34" charset="-128"/>
                <a:cs typeface="Times New Roman" panose="02020603050405020304" pitchFamily="18" charset="0"/>
              </a:rPr>
              <a:t>meklētāji.</a:t>
            </a:r>
            <a:endParaRPr lang="lv-LV" sz="1800" dirty="0">
              <a:latin typeface="Times New Roman" panose="02020603050405020304" pitchFamily="18" charset="0"/>
              <a:ea typeface="MS PGothic" pitchFamily="34" charset="-128"/>
              <a:cs typeface="Times New Roman" panose="02020603050405020304" pitchFamily="18" charset="0"/>
            </a:endParaRPr>
          </a:p>
          <a:p>
            <a:pPr algn="just"/>
            <a:endParaRPr lang="lv-LV" sz="1800" dirty="0" smtClean="0">
              <a:latin typeface="Times New Roman" panose="02020603050405020304" pitchFamily="18" charset="0"/>
              <a:cs typeface="Times New Roman" panose="02020603050405020304" pitchFamily="18" charset="0"/>
            </a:endParaRPr>
          </a:p>
          <a:p>
            <a:pPr algn="just"/>
            <a:endParaRPr lang="lv-LV" sz="1800" dirty="0" smtClean="0">
              <a:latin typeface="Times New Roman" panose="02020603050405020304" pitchFamily="18" charset="0"/>
              <a:cs typeface="Times New Roman" panose="02020603050405020304" pitchFamily="18" charset="0"/>
            </a:endParaRPr>
          </a:p>
          <a:p>
            <a:pPr algn="just"/>
            <a:endParaRPr lang="lv-LV" sz="1800" dirty="0" smtClean="0">
              <a:solidFill>
                <a:srgbClr val="FF000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3"/>
          </p:nvPr>
        </p:nvSpPr>
        <p:spPr>
          <a:xfrm>
            <a:off x="8433881" y="6324600"/>
            <a:ext cx="405319" cy="304800"/>
          </a:xfrm>
        </p:spPr>
        <p:txBody>
          <a:bodyPr/>
          <a:lstStyle/>
          <a:p>
            <a:pPr>
              <a:defRPr/>
            </a:pPr>
            <a:fld id="{2BF9563C-6B17-4836-A8F6-C4CD1EDB41D8}" type="slidenum">
              <a:rPr lang="en-US" altLang="lv-LV" smtClean="0"/>
              <a:pPr>
                <a:defRPr/>
              </a:pPr>
              <a:t>19</a:t>
            </a:fld>
            <a:endParaRPr lang="en-US" altLang="lv-LV"/>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6845" y="5203249"/>
            <a:ext cx="1928191" cy="1273751"/>
          </a:xfrm>
          <a:prstGeom prst="rect">
            <a:avLst/>
          </a:prstGeom>
        </p:spPr>
      </p:pic>
      <p:pic>
        <p:nvPicPr>
          <p:cNvPr id="11" name="Picture 2" descr="http://www.nva.gov.lv/docs/28_5715fa36da1b55.413949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3439" y="5198952"/>
            <a:ext cx="2007706" cy="1278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584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42B2CCFA-4615-45F8-8227-74A1739EB049}" type="slidenum">
              <a:rPr lang="lv-LV" altLang="en-US" smtClean="0"/>
              <a:pPr/>
              <a:t>2</a:t>
            </a:fld>
            <a:endParaRPr lang="en-US" sz="1800">
              <a:solidFill>
                <a:schemeClr val="tx1"/>
              </a:solidFill>
            </a:endParaRPr>
          </a:p>
        </p:txBody>
      </p:sp>
      <p:graphicFrame>
        <p:nvGraphicFramePr>
          <p:cNvPr id="13" name="Diagram 12"/>
          <p:cNvGraphicFramePr/>
          <p:nvPr>
            <p:extLst>
              <p:ext uri="{D42A27DB-BD31-4B8C-83A1-F6EECF244321}">
                <p14:modId xmlns:p14="http://schemas.microsoft.com/office/powerpoint/2010/main" val="4178543150"/>
              </p:ext>
            </p:extLst>
          </p:nvPr>
        </p:nvGraphicFramePr>
        <p:xfrm>
          <a:off x="416103" y="5308933"/>
          <a:ext cx="8219326" cy="1472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1664413" y="174661"/>
            <a:ext cx="6277510" cy="1015663"/>
          </a:xfrm>
          <a:prstGeom prst="rect">
            <a:avLst/>
          </a:prstGeom>
          <a:noFill/>
        </p:spPr>
        <p:txBody>
          <a:bodyPr wrap="square" rtlCol="0">
            <a:spAutoFit/>
          </a:bodyPr>
          <a:lstStyle/>
          <a:p>
            <a:pPr algn="ctr"/>
            <a:r>
              <a:rPr lang="lv-LV" sz="2800" b="1" dirty="0">
                <a:solidFill>
                  <a:srgbClr val="5A702E"/>
                </a:solidFill>
                <a:cs typeface="Verdana" panose="020B0604030504040204" pitchFamily="34" charset="0"/>
              </a:rPr>
              <a:t>Nodarbinātības </a:t>
            </a:r>
            <a:r>
              <a:rPr lang="lv-LV" sz="2800" b="1" dirty="0" smtClean="0">
                <a:solidFill>
                  <a:srgbClr val="5A702E"/>
                </a:solidFill>
                <a:cs typeface="Verdana" panose="020B0604030504040204" pitchFamily="34" charset="0"/>
              </a:rPr>
              <a:t>tendences</a:t>
            </a:r>
          </a:p>
          <a:p>
            <a:pPr algn="ctr"/>
            <a:r>
              <a:rPr lang="lv-LV" sz="1600" dirty="0">
                <a:solidFill>
                  <a:schemeClr val="accent3">
                    <a:lumMod val="50000"/>
                  </a:schemeClr>
                </a:solidFill>
              </a:rPr>
              <a:t>N</a:t>
            </a:r>
            <a:r>
              <a:rPr lang="lv-LV" sz="1600" dirty="0" smtClean="0">
                <a:solidFill>
                  <a:schemeClr val="accent3">
                    <a:lumMod val="50000"/>
                  </a:schemeClr>
                </a:solidFill>
              </a:rPr>
              <a:t>odarbinātības līmenis procentos - nodarbināto </a:t>
            </a:r>
            <a:r>
              <a:rPr lang="lv-LV" sz="1600" dirty="0">
                <a:solidFill>
                  <a:schemeClr val="accent3">
                    <a:lumMod val="50000"/>
                  </a:schemeClr>
                </a:solidFill>
              </a:rPr>
              <a:t>iedzīvotāju īpatsvars atbilstošās vecuma grupas iedzīvotāju </a:t>
            </a:r>
            <a:r>
              <a:rPr lang="lv-LV" sz="1600" dirty="0" smtClean="0">
                <a:solidFill>
                  <a:schemeClr val="accent3">
                    <a:lumMod val="50000"/>
                  </a:schemeClr>
                </a:solidFill>
              </a:rPr>
              <a:t>kopskaitā (15-74)</a:t>
            </a:r>
            <a:endParaRPr lang="lv-LV" sz="2200" b="1" dirty="0">
              <a:solidFill>
                <a:srgbClr val="5A702E"/>
              </a:solidFill>
              <a:cs typeface="Verdana" panose="020B060403050404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534976280"/>
              </p:ext>
            </p:extLst>
          </p:nvPr>
        </p:nvGraphicFramePr>
        <p:xfrm>
          <a:off x="521970" y="1341120"/>
          <a:ext cx="8100060" cy="4175760"/>
        </p:xfrm>
        <a:graphic>
          <a:graphicData uri="http://schemas.openxmlformats.org/drawingml/2006/chart">
            <c:chart xmlns:c="http://schemas.openxmlformats.org/drawingml/2006/chart" xmlns:r="http://schemas.openxmlformats.org/officeDocument/2006/relationships" r:id="rId8"/>
          </a:graphicData>
        </a:graphic>
      </p:graphicFrame>
      <p:sp>
        <p:nvSpPr>
          <p:cNvPr id="8" name="TextBox 5"/>
          <p:cNvSpPr txBox="1"/>
          <p:nvPr/>
        </p:nvSpPr>
        <p:spPr>
          <a:xfrm>
            <a:off x="6500668" y="1486148"/>
            <a:ext cx="1265703" cy="25572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lv-LV" sz="1100" b="1" dirty="0">
                <a:solidFill>
                  <a:srgbClr val="0070C0"/>
                </a:solidFill>
              </a:rPr>
              <a:t>+</a:t>
            </a:r>
            <a:r>
              <a:rPr lang="lv-LV" sz="1100" b="1" dirty="0" smtClean="0">
                <a:solidFill>
                  <a:srgbClr val="0070C0"/>
                </a:solidFill>
              </a:rPr>
              <a:t>11,6 </a:t>
            </a:r>
            <a:r>
              <a:rPr lang="lv-LV" sz="1100" b="1" dirty="0">
                <a:solidFill>
                  <a:srgbClr val="0070C0"/>
                </a:solidFill>
              </a:rPr>
              <a:t>%punkti</a:t>
            </a:r>
          </a:p>
        </p:txBody>
      </p:sp>
      <p:sp>
        <p:nvSpPr>
          <p:cNvPr id="9" name="TextBox 7"/>
          <p:cNvSpPr txBox="1"/>
          <p:nvPr/>
        </p:nvSpPr>
        <p:spPr>
          <a:xfrm>
            <a:off x="6477755" y="3335020"/>
            <a:ext cx="1256885" cy="22167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lv-LV" b="1" dirty="0" smtClean="0">
                <a:solidFill>
                  <a:schemeClr val="accent4"/>
                </a:solidFill>
              </a:rPr>
              <a:t>+4,2</a:t>
            </a:r>
            <a:r>
              <a:rPr lang="lv-LV" sz="1100" b="1" dirty="0" smtClean="0">
                <a:solidFill>
                  <a:schemeClr val="accent4"/>
                </a:solidFill>
              </a:rPr>
              <a:t> </a:t>
            </a:r>
            <a:r>
              <a:rPr lang="lv-LV" sz="1100" b="1" dirty="0">
                <a:solidFill>
                  <a:schemeClr val="accent4"/>
                </a:solidFill>
              </a:rPr>
              <a:t>%punkti</a:t>
            </a:r>
          </a:p>
        </p:txBody>
      </p:sp>
      <p:sp>
        <p:nvSpPr>
          <p:cNvPr id="10" name="TextBox 8"/>
          <p:cNvSpPr txBox="1"/>
          <p:nvPr/>
        </p:nvSpPr>
        <p:spPr>
          <a:xfrm>
            <a:off x="6477755" y="2089966"/>
            <a:ext cx="1095439" cy="32749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lv-LV" sz="1100" b="1" dirty="0" smtClean="0">
                <a:solidFill>
                  <a:schemeClr val="accent2"/>
                </a:solidFill>
              </a:rPr>
              <a:t>+10,6 </a:t>
            </a:r>
            <a:r>
              <a:rPr lang="lv-LV" sz="1100" b="1" dirty="0">
                <a:solidFill>
                  <a:schemeClr val="accent2"/>
                </a:solidFill>
              </a:rPr>
              <a:t>%punkti</a:t>
            </a:r>
          </a:p>
        </p:txBody>
      </p:sp>
      <p:sp>
        <p:nvSpPr>
          <p:cNvPr id="11" name="TextBox 9"/>
          <p:cNvSpPr txBox="1"/>
          <p:nvPr/>
        </p:nvSpPr>
        <p:spPr>
          <a:xfrm>
            <a:off x="6573215" y="2602658"/>
            <a:ext cx="999979" cy="36695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lv-LV" sz="1100" b="1" dirty="0" smtClean="0">
                <a:solidFill>
                  <a:schemeClr val="accent3">
                    <a:lumMod val="75000"/>
                  </a:schemeClr>
                </a:solidFill>
              </a:rPr>
              <a:t>+</a:t>
            </a:r>
            <a:r>
              <a:rPr lang="lv-LV" b="1" dirty="0" smtClean="0">
                <a:solidFill>
                  <a:schemeClr val="accent3">
                    <a:lumMod val="75000"/>
                  </a:schemeClr>
                </a:solidFill>
              </a:rPr>
              <a:t>6,9</a:t>
            </a:r>
            <a:r>
              <a:rPr lang="lv-LV" sz="1100" b="1" dirty="0" smtClean="0">
                <a:solidFill>
                  <a:schemeClr val="accent3">
                    <a:lumMod val="75000"/>
                  </a:schemeClr>
                </a:solidFill>
              </a:rPr>
              <a:t>%punkti</a:t>
            </a:r>
            <a:endParaRPr lang="lv-LV" sz="1100" b="1" dirty="0">
              <a:solidFill>
                <a:schemeClr val="accent3">
                  <a:lumMod val="75000"/>
                </a:schemeClr>
              </a:solidFill>
            </a:endParaRPr>
          </a:p>
        </p:txBody>
      </p:sp>
      <p:sp>
        <p:nvSpPr>
          <p:cNvPr id="14" name="TextBox 10"/>
          <p:cNvSpPr txBox="1"/>
          <p:nvPr/>
        </p:nvSpPr>
        <p:spPr>
          <a:xfrm>
            <a:off x="6477755" y="3931658"/>
            <a:ext cx="1013014" cy="24825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lv-LV" sz="1100" b="1" dirty="0" smtClean="0">
                <a:solidFill>
                  <a:schemeClr val="accent5">
                    <a:lumMod val="75000"/>
                  </a:schemeClr>
                </a:solidFill>
              </a:rPr>
              <a:t>+2,7 </a:t>
            </a:r>
            <a:r>
              <a:rPr lang="lv-LV" sz="1100" b="1" dirty="0">
                <a:solidFill>
                  <a:schemeClr val="accent5">
                    <a:lumMod val="75000"/>
                  </a:schemeClr>
                </a:solidFill>
              </a:rPr>
              <a:t>%punkti</a:t>
            </a:r>
          </a:p>
        </p:txBody>
      </p:sp>
    </p:spTree>
    <p:extLst>
      <p:ext uri="{BB962C8B-B14F-4D97-AF65-F5344CB8AC3E}">
        <p14:creationId xmlns:p14="http://schemas.microsoft.com/office/powerpoint/2010/main" val="3424830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785310" y="581025"/>
            <a:ext cx="6738552" cy="692150"/>
          </a:xfrm>
        </p:spPr>
        <p:txBody>
          <a:bodyPr>
            <a:normAutofit/>
          </a:bodyPr>
          <a:lstStyle/>
          <a:p>
            <a:pPr algn="ctr"/>
            <a:r>
              <a:rPr lang="lv-LV" altLang="lv-LV" sz="3600" dirty="0" smtClean="0">
                <a:solidFill>
                  <a:schemeClr val="accent3">
                    <a:lumMod val="50000"/>
                  </a:schemeClr>
                </a:solidFill>
                <a:latin typeface="+mj-lt"/>
                <a:ea typeface="MS PGothic" panose="020B0600070205080204" pitchFamily="34" charset="-128"/>
              </a:rPr>
              <a:t>Izaicinājumi</a:t>
            </a:r>
          </a:p>
        </p:txBody>
      </p:sp>
      <p:sp>
        <p:nvSpPr>
          <p:cNvPr id="32771" name="Content Placeholder 2"/>
          <p:cNvSpPr>
            <a:spLocks noGrp="1"/>
          </p:cNvSpPr>
          <p:nvPr>
            <p:ph idx="1"/>
          </p:nvPr>
        </p:nvSpPr>
        <p:spPr>
          <a:xfrm>
            <a:off x="428624" y="1273175"/>
            <a:ext cx="8410575" cy="5470525"/>
          </a:xfrm>
        </p:spPr>
        <p:txBody>
          <a:bodyPr>
            <a:normAutofit/>
          </a:bodyPr>
          <a:lstStyle/>
          <a:p>
            <a:pPr marL="285750" indent="-285750" algn="just">
              <a:lnSpc>
                <a:spcPct val="90000"/>
              </a:lnSpc>
              <a:spcBef>
                <a:spcPct val="0"/>
              </a:spcBef>
              <a:spcAft>
                <a:spcPts val="600"/>
              </a:spcAft>
              <a:buFont typeface="Arial" panose="020B0604020202020204" pitchFamily="34" charset="0"/>
              <a:buChar char="•"/>
              <a:defRPr/>
            </a:pPr>
            <a:endParaRPr lang="lv-LV" altLang="lv-LV" sz="1700" dirty="0" smtClean="0">
              <a:ea typeface="MS PGothic" panose="020B0600070205080204" pitchFamily="34" charset="-128"/>
            </a:endParaRPr>
          </a:p>
          <a:p>
            <a:pPr marL="285750" lvl="1" indent="-285750" algn="just">
              <a:lnSpc>
                <a:spcPct val="90000"/>
              </a:lnSpc>
              <a:spcBef>
                <a:spcPct val="0"/>
              </a:spcBef>
              <a:spcAft>
                <a:spcPts val="600"/>
              </a:spcAft>
              <a:buFont typeface="Wingdings" panose="05000000000000000000" pitchFamily="2" charset="2"/>
              <a:buChar char="§"/>
              <a:defRPr/>
            </a:pPr>
            <a:r>
              <a:rPr lang="lv-LV" altLang="lv-LV" dirty="0">
                <a:latin typeface="+mj-lt"/>
                <a:sym typeface="Wingdings" panose="05000000000000000000" pitchFamily="2" charset="2"/>
              </a:rPr>
              <a:t>Darba tirgū </a:t>
            </a:r>
            <a:r>
              <a:rPr lang="lv-LV" altLang="lv-LV" dirty="0" smtClean="0">
                <a:latin typeface="+mj-lt"/>
                <a:sym typeface="Wingdings" panose="05000000000000000000" pitchFamily="2" charset="2"/>
              </a:rPr>
              <a:t>joprojām novērojamas reģionālās atšķirības – daudzos gadījumos darba vietas atrodas pilsētās/novados, līdz kuriem nokļūt traucē ierobežotas mobilitātes iespējas (transporta pieejamība, ceļu infrastruktūra), arī pašu cilvēku motivācijas trūkums. Jāturpina reģionālās mobilitātes atbalsts tiem, kam tas nepieciešams. </a:t>
            </a:r>
          </a:p>
          <a:p>
            <a:pPr marL="285750" lvl="1" indent="-285750" algn="just">
              <a:lnSpc>
                <a:spcPct val="90000"/>
              </a:lnSpc>
              <a:spcBef>
                <a:spcPct val="0"/>
              </a:spcBef>
              <a:spcAft>
                <a:spcPts val="600"/>
              </a:spcAft>
              <a:buFont typeface="Wingdings" panose="05000000000000000000" pitchFamily="2" charset="2"/>
              <a:buChar char="§"/>
              <a:defRPr/>
            </a:pPr>
            <a:r>
              <a:rPr lang="lv-LV" dirty="0" smtClean="0">
                <a:latin typeface="+mj-lt"/>
              </a:rPr>
              <a:t>Pāreja </a:t>
            </a:r>
            <a:r>
              <a:rPr lang="lv-LV" dirty="0">
                <a:latin typeface="+mj-lt"/>
              </a:rPr>
              <a:t>no izglītības sistēmas uz darba tirgu Latvijā parāda - jo augstāks ir izglītības līmenis (arī iekļaušanās tālākizglītībā), </a:t>
            </a:r>
            <a:r>
              <a:rPr lang="lv-LV" dirty="0" smtClean="0">
                <a:latin typeface="+mj-lt"/>
              </a:rPr>
              <a:t>jo īsāks </a:t>
            </a:r>
            <a:r>
              <a:rPr lang="lv-LV" dirty="0">
                <a:latin typeface="+mj-lt"/>
              </a:rPr>
              <a:t>bezdarba </a:t>
            </a:r>
            <a:r>
              <a:rPr lang="lv-LV" dirty="0" smtClean="0">
                <a:latin typeface="+mj-lt"/>
              </a:rPr>
              <a:t>ilgums un labāki </a:t>
            </a:r>
            <a:r>
              <a:rPr lang="lv-LV" dirty="0">
                <a:latin typeface="+mj-lt"/>
              </a:rPr>
              <a:t>darba tirgus iznākumi algas un nodarbinātības noturības izteiksmē</a:t>
            </a:r>
            <a:r>
              <a:rPr lang="lv-LV" dirty="0" smtClean="0">
                <a:latin typeface="+mj-lt"/>
              </a:rPr>
              <a:t>. Jāturpina investēt cilvēkresursu attīstībā.</a:t>
            </a:r>
            <a:endParaRPr lang="lv-LV" dirty="0">
              <a:latin typeface="+mj-lt"/>
            </a:endParaRPr>
          </a:p>
          <a:p>
            <a:pPr marL="285750" lvl="1" indent="-285750" algn="just">
              <a:lnSpc>
                <a:spcPct val="90000"/>
              </a:lnSpc>
              <a:spcBef>
                <a:spcPct val="0"/>
              </a:spcBef>
              <a:spcAft>
                <a:spcPts val="600"/>
              </a:spcAft>
              <a:buFont typeface="Wingdings" panose="05000000000000000000" pitchFamily="2" charset="2"/>
              <a:buChar char="§"/>
              <a:defRPr/>
            </a:pPr>
            <a:r>
              <a:rPr lang="lv-LV" altLang="lv-LV" dirty="0" smtClean="0">
                <a:latin typeface="+mj-lt"/>
                <a:sym typeface="Wingdings" panose="05000000000000000000" pitchFamily="2" charset="2"/>
              </a:rPr>
              <a:t>Svarīgs </a:t>
            </a:r>
            <a:r>
              <a:rPr lang="lv-LV" altLang="lv-LV" dirty="0">
                <a:latin typeface="+mj-lt"/>
                <a:sym typeface="Wingdings" panose="05000000000000000000" pitchFamily="2" charset="2"/>
              </a:rPr>
              <a:t>atbalsts ne tikai no valsts, bet arī pašu darba devēju </a:t>
            </a:r>
            <a:r>
              <a:rPr lang="lv-LV" altLang="lv-LV" dirty="0" smtClean="0">
                <a:latin typeface="+mj-lt"/>
                <a:sym typeface="Wingdings" panose="05000000000000000000" pitchFamily="2" charset="2"/>
              </a:rPr>
              <a:t>ieguldījums, jo ņemot vērā demogrāfiskos faktorus, saasināsies konkurence par darbaspēku, līdz ar to darba devējiem jānovērtē darbaspēka potenciāls reģionos.</a:t>
            </a:r>
          </a:p>
          <a:p>
            <a:pPr marL="285750" lvl="1" indent="-285750" algn="just">
              <a:lnSpc>
                <a:spcPct val="90000"/>
              </a:lnSpc>
              <a:spcBef>
                <a:spcPct val="0"/>
              </a:spcBef>
              <a:spcAft>
                <a:spcPts val="600"/>
              </a:spcAft>
              <a:buFont typeface="Wingdings" panose="05000000000000000000" pitchFamily="2" charset="2"/>
              <a:buChar char="§"/>
              <a:defRPr/>
            </a:pPr>
            <a:r>
              <a:rPr lang="lv-LV" dirty="0" smtClean="0">
                <a:latin typeface="+mj-lt"/>
              </a:rPr>
              <a:t>Ļoti svarīgs jautājums ir investoru piesaiste reģionos jaunu </a:t>
            </a:r>
            <a:r>
              <a:rPr lang="lv-LV" dirty="0">
                <a:latin typeface="+mj-lt"/>
              </a:rPr>
              <a:t>darba vietu izveidei, </a:t>
            </a:r>
            <a:r>
              <a:rPr lang="lv-LV" dirty="0" smtClean="0">
                <a:latin typeface="+mj-lt"/>
              </a:rPr>
              <a:t>nepieciešams paātrināt </a:t>
            </a:r>
            <a:r>
              <a:rPr lang="lv-LV" dirty="0">
                <a:latin typeface="+mj-lt"/>
              </a:rPr>
              <a:t>reģionu atbalstam plānoto ES fondu projektu īstenošanas tempus, lai tādējādi stimulētu kā ekonomisko </a:t>
            </a:r>
            <a:r>
              <a:rPr lang="lv-LV" dirty="0" smtClean="0">
                <a:latin typeface="+mj-lt"/>
              </a:rPr>
              <a:t>aktivitāti, </a:t>
            </a:r>
            <a:r>
              <a:rPr lang="lv-LV" dirty="0">
                <a:latin typeface="+mj-lt"/>
              </a:rPr>
              <a:t>tā arī tai sekojošu darba vietu izveidi un ienākumus iedzīvotājiem, kas rezultātā mazinātu arī bezdarbu un tā sekas. </a:t>
            </a:r>
          </a:p>
        </p:txBody>
      </p:sp>
      <p:sp>
        <p:nvSpPr>
          <p:cNvPr id="45060" name="Slide Number Placeholder 4"/>
          <p:cNvSpPr>
            <a:spLocks noGrp="1"/>
          </p:cNvSpPr>
          <p:nvPr>
            <p:ph type="sldNum" sz="quarter" idx="13"/>
          </p:nvPr>
        </p:nvSpPr>
        <p:spPr bwMode="auto">
          <a:xfrm>
            <a:off x="8364538" y="6324600"/>
            <a:ext cx="474662"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917FB839-610E-4FAA-93C7-3EF19D10A325}" type="slidenum">
              <a:rPr lang="en-US" altLang="lv-LV" sz="1000" smtClean="0">
                <a:solidFill>
                  <a:srgbClr val="898989"/>
                </a:solidFill>
                <a:latin typeface="Verdana" panose="020B0604030504040204" pitchFamily="34" charset="0"/>
              </a:rPr>
              <a:pPr>
                <a:spcBef>
                  <a:spcPct val="0"/>
                </a:spcBef>
                <a:buFontTx/>
                <a:buNone/>
              </a:pPr>
              <a:t>20</a:t>
            </a:fld>
            <a:endParaRPr lang="en-US" altLang="lv-LV" sz="1000" smtClean="0">
              <a:solidFill>
                <a:srgbClr val="898989"/>
              </a:solidFill>
              <a:latin typeface="Verdana" panose="020B0604030504040204" pitchFamily="34" charset="0"/>
            </a:endParaRPr>
          </a:p>
        </p:txBody>
      </p:sp>
    </p:spTree>
    <p:extLst>
      <p:ext uri="{BB962C8B-B14F-4D97-AF65-F5344CB8AC3E}">
        <p14:creationId xmlns:p14="http://schemas.microsoft.com/office/powerpoint/2010/main" val="3869843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15"/>
          <p:cNvSpPr txBox="1">
            <a:spLocks noChangeArrowheads="1"/>
          </p:cNvSpPr>
          <p:nvPr/>
        </p:nvSpPr>
        <p:spPr bwMode="auto">
          <a:xfrm>
            <a:off x="304800" y="56388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Times New Roman" pitchFamily="18" charset="0"/>
                <a:ea typeface="MS PGothic" pitchFamily="34" charset="-128"/>
              </a:defRPr>
            </a:lvl1pPr>
            <a:lvl2pPr marL="742950" indent="-285750" eaLnBrk="0" hangingPunct="0">
              <a:defRPr sz="1700">
                <a:solidFill>
                  <a:schemeClr val="tx1"/>
                </a:solidFill>
                <a:latin typeface="Times New Roman" pitchFamily="18" charset="0"/>
                <a:ea typeface="MS PGothic" pitchFamily="34" charset="-128"/>
              </a:defRPr>
            </a:lvl2pPr>
            <a:lvl3pPr marL="1143000" indent="-228600" eaLnBrk="0" hangingPunct="0">
              <a:defRPr sz="1700">
                <a:solidFill>
                  <a:schemeClr val="tx1"/>
                </a:solidFill>
                <a:latin typeface="Times New Roman" pitchFamily="18" charset="0"/>
                <a:ea typeface="MS PGothic" pitchFamily="34" charset="-128"/>
              </a:defRPr>
            </a:lvl3pPr>
            <a:lvl4pPr marL="1600200" indent="-228600" eaLnBrk="0" hangingPunct="0">
              <a:defRPr sz="1700">
                <a:solidFill>
                  <a:schemeClr val="tx1"/>
                </a:solidFill>
                <a:latin typeface="Times New Roman" pitchFamily="18" charset="0"/>
                <a:ea typeface="MS PGothic" pitchFamily="34" charset="-128"/>
              </a:defRPr>
            </a:lvl4pPr>
            <a:lvl5pPr marL="2057400" indent="-228600" eaLnBrk="0" hangingPunct="0">
              <a:defRPr sz="17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7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7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7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700">
                <a:solidFill>
                  <a:schemeClr val="tx1"/>
                </a:solidFill>
                <a:latin typeface="Times New Roman" pitchFamily="18" charset="0"/>
                <a:ea typeface="MS PGothic" pitchFamily="34" charset="-128"/>
              </a:defRPr>
            </a:lvl9pPr>
          </a:lstStyle>
          <a:p>
            <a:pPr defTabSz="914400" eaLnBrk="1" hangingPunct="1">
              <a:spcBef>
                <a:spcPts val="1100"/>
              </a:spcBef>
            </a:pPr>
            <a:endParaRPr lang="lv-LV" sz="1800">
              <a:solidFill>
                <a:srgbClr val="000000"/>
              </a:solidFill>
              <a:latin typeface="Arial" charset="0"/>
            </a:endParaRPr>
          </a:p>
        </p:txBody>
      </p:sp>
      <p:sp>
        <p:nvSpPr>
          <p:cNvPr id="24580" name="Text Box 17"/>
          <p:cNvSpPr txBox="1">
            <a:spLocks noChangeArrowheads="1"/>
          </p:cNvSpPr>
          <p:nvPr/>
        </p:nvSpPr>
        <p:spPr bwMode="auto">
          <a:xfrm>
            <a:off x="152400" y="594360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Times New Roman" pitchFamily="18" charset="0"/>
                <a:ea typeface="MS PGothic" pitchFamily="34" charset="-128"/>
              </a:defRPr>
            </a:lvl1pPr>
            <a:lvl2pPr marL="742950" indent="-285750" eaLnBrk="0" hangingPunct="0">
              <a:defRPr sz="1700">
                <a:solidFill>
                  <a:schemeClr val="tx1"/>
                </a:solidFill>
                <a:latin typeface="Times New Roman" pitchFamily="18" charset="0"/>
                <a:ea typeface="MS PGothic" pitchFamily="34" charset="-128"/>
              </a:defRPr>
            </a:lvl2pPr>
            <a:lvl3pPr marL="1143000" indent="-228600" eaLnBrk="0" hangingPunct="0">
              <a:defRPr sz="1700">
                <a:solidFill>
                  <a:schemeClr val="tx1"/>
                </a:solidFill>
                <a:latin typeface="Times New Roman" pitchFamily="18" charset="0"/>
                <a:ea typeface="MS PGothic" pitchFamily="34" charset="-128"/>
              </a:defRPr>
            </a:lvl3pPr>
            <a:lvl4pPr marL="1600200" indent="-228600" eaLnBrk="0" hangingPunct="0">
              <a:defRPr sz="1700">
                <a:solidFill>
                  <a:schemeClr val="tx1"/>
                </a:solidFill>
                <a:latin typeface="Times New Roman" pitchFamily="18" charset="0"/>
                <a:ea typeface="MS PGothic" pitchFamily="34" charset="-128"/>
              </a:defRPr>
            </a:lvl4pPr>
            <a:lvl5pPr marL="2057400" indent="-228600" eaLnBrk="0" hangingPunct="0">
              <a:defRPr sz="17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7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7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7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700">
                <a:solidFill>
                  <a:schemeClr val="tx1"/>
                </a:solidFill>
                <a:latin typeface="Times New Roman" pitchFamily="18" charset="0"/>
                <a:ea typeface="MS PGothic" pitchFamily="34" charset="-128"/>
              </a:defRPr>
            </a:lvl9pPr>
          </a:lstStyle>
          <a:p>
            <a:pPr defTabSz="914400" eaLnBrk="1" hangingPunct="1">
              <a:spcBef>
                <a:spcPts val="1100"/>
              </a:spcBef>
            </a:pPr>
            <a:endParaRPr lang="lv-LV" sz="1800">
              <a:solidFill>
                <a:srgbClr val="ED7D31"/>
              </a:solidFill>
              <a:latin typeface="Arial" charset="0"/>
            </a:endParaRPr>
          </a:p>
        </p:txBody>
      </p:sp>
      <p:sp>
        <p:nvSpPr>
          <p:cNvPr id="24581" name="Text Box 20"/>
          <p:cNvSpPr txBox="1">
            <a:spLocks noChangeArrowheads="1"/>
          </p:cNvSpPr>
          <p:nvPr/>
        </p:nvSpPr>
        <p:spPr bwMode="auto">
          <a:xfrm>
            <a:off x="152400" y="5105400"/>
            <a:ext cx="56388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Times New Roman" pitchFamily="18" charset="0"/>
                <a:ea typeface="MS PGothic" pitchFamily="34" charset="-128"/>
              </a:defRPr>
            </a:lvl1pPr>
            <a:lvl2pPr marL="742950" indent="-285750" eaLnBrk="0" hangingPunct="0">
              <a:defRPr sz="1700">
                <a:solidFill>
                  <a:schemeClr val="tx1"/>
                </a:solidFill>
                <a:latin typeface="Times New Roman" pitchFamily="18" charset="0"/>
                <a:ea typeface="MS PGothic" pitchFamily="34" charset="-128"/>
              </a:defRPr>
            </a:lvl2pPr>
            <a:lvl3pPr marL="1143000" indent="-228600" eaLnBrk="0" hangingPunct="0">
              <a:defRPr sz="1700">
                <a:solidFill>
                  <a:schemeClr val="tx1"/>
                </a:solidFill>
                <a:latin typeface="Times New Roman" pitchFamily="18" charset="0"/>
                <a:ea typeface="MS PGothic" pitchFamily="34" charset="-128"/>
              </a:defRPr>
            </a:lvl3pPr>
            <a:lvl4pPr marL="1600200" indent="-228600" eaLnBrk="0" hangingPunct="0">
              <a:defRPr sz="1700">
                <a:solidFill>
                  <a:schemeClr val="tx1"/>
                </a:solidFill>
                <a:latin typeface="Times New Roman" pitchFamily="18" charset="0"/>
                <a:ea typeface="MS PGothic" pitchFamily="34" charset="-128"/>
              </a:defRPr>
            </a:lvl4pPr>
            <a:lvl5pPr marL="2057400" indent="-228600" eaLnBrk="0" hangingPunct="0">
              <a:defRPr sz="17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7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7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7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700">
                <a:solidFill>
                  <a:schemeClr val="tx1"/>
                </a:solidFill>
                <a:latin typeface="Times New Roman" pitchFamily="18" charset="0"/>
                <a:ea typeface="MS PGothic" pitchFamily="34" charset="-128"/>
              </a:defRPr>
            </a:lvl9pPr>
          </a:lstStyle>
          <a:p>
            <a:pPr defTabSz="914400" eaLnBrk="1" hangingPunct="1">
              <a:lnSpc>
                <a:spcPct val="80000"/>
              </a:lnSpc>
              <a:spcBef>
                <a:spcPts val="1100"/>
              </a:spcBef>
            </a:pPr>
            <a:endParaRPr lang="lv-LV" sz="1800">
              <a:solidFill>
                <a:srgbClr val="ED7D31"/>
              </a:solidFill>
              <a:latin typeface="Arial" charset="0"/>
            </a:endParaRPr>
          </a:p>
        </p:txBody>
      </p:sp>
      <p:sp>
        <p:nvSpPr>
          <p:cNvPr id="24582" name="Rectangle 6"/>
          <p:cNvSpPr>
            <a:spLocks noChangeArrowheads="1"/>
          </p:cNvSpPr>
          <p:nvPr/>
        </p:nvSpPr>
        <p:spPr bwMode="auto">
          <a:xfrm>
            <a:off x="1030288" y="4924425"/>
            <a:ext cx="8001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r>
              <a:rPr lang="lv-LV" sz="1800" dirty="0">
                <a:solidFill>
                  <a:srgbClr val="000000"/>
                </a:solidFill>
              </a:rPr>
              <a:t>Informācija par pakalpojumiem un dokumenti: mājaslapā </a:t>
            </a:r>
            <a:r>
              <a:rPr lang="lv-LV" sz="1800" dirty="0">
                <a:solidFill>
                  <a:srgbClr val="000000"/>
                </a:solidFill>
                <a:hlinkClick r:id="rId3"/>
              </a:rPr>
              <a:t>www.nva.gov.lv</a:t>
            </a:r>
            <a:r>
              <a:rPr lang="lv-LV" sz="1800" dirty="0">
                <a:solidFill>
                  <a:srgbClr val="000000"/>
                </a:solidFill>
              </a:rPr>
              <a:t>  </a:t>
            </a:r>
          </a:p>
          <a:p>
            <a:pPr defTabSz="914400"/>
            <a:r>
              <a:rPr lang="lv-LV" sz="1800" dirty="0">
                <a:solidFill>
                  <a:srgbClr val="000000"/>
                </a:solidFill>
              </a:rPr>
              <a:t>Jaunākās ziņas: </a:t>
            </a:r>
            <a:r>
              <a:rPr lang="lv-LV" sz="1800" i="1" dirty="0">
                <a:solidFill>
                  <a:srgbClr val="000000"/>
                </a:solidFill>
              </a:rPr>
              <a:t>Twitter</a:t>
            </a:r>
            <a:r>
              <a:rPr lang="lv-LV" sz="1800" dirty="0">
                <a:solidFill>
                  <a:srgbClr val="000000"/>
                </a:solidFill>
              </a:rPr>
              <a:t> kontā </a:t>
            </a:r>
            <a:r>
              <a:rPr lang="lv-LV" sz="1800" dirty="0">
                <a:solidFill>
                  <a:srgbClr val="000000"/>
                </a:solidFill>
                <a:hlinkClick r:id="rId4"/>
              </a:rPr>
              <a:t>http://twitter.com/NVA_gov_lv</a:t>
            </a:r>
            <a:r>
              <a:rPr lang="lv-LV" sz="1800" dirty="0">
                <a:solidFill>
                  <a:srgbClr val="000000"/>
                </a:solidFill>
              </a:rPr>
              <a:t>   </a:t>
            </a:r>
          </a:p>
          <a:p>
            <a:pPr defTabSz="914400"/>
            <a:r>
              <a:rPr lang="lv-LV" sz="1800" dirty="0">
                <a:solidFill>
                  <a:srgbClr val="000000"/>
                </a:solidFill>
              </a:rPr>
              <a:t>Labās prakses video piemēri: </a:t>
            </a:r>
            <a:r>
              <a:rPr lang="lv-LV" sz="1800" i="1" dirty="0">
                <a:solidFill>
                  <a:srgbClr val="000000"/>
                </a:solidFill>
              </a:rPr>
              <a:t>Youtube</a:t>
            </a:r>
            <a:r>
              <a:rPr lang="lv-LV" sz="1800" dirty="0">
                <a:solidFill>
                  <a:srgbClr val="000000"/>
                </a:solidFill>
              </a:rPr>
              <a:t> kanālā </a:t>
            </a:r>
            <a:r>
              <a:rPr lang="lv-LV" sz="1800" dirty="0">
                <a:solidFill>
                  <a:srgbClr val="000000"/>
                </a:solidFill>
                <a:hlinkClick r:id="rId5"/>
              </a:rPr>
              <a:t>http://www.youtube.com/TheNVA</a:t>
            </a:r>
            <a:endParaRPr lang="lv-LV" sz="1800" dirty="0">
              <a:solidFill>
                <a:srgbClr val="000000"/>
              </a:solidFill>
            </a:endParaRPr>
          </a:p>
          <a:p>
            <a:pPr defTabSz="914400"/>
            <a:r>
              <a:rPr lang="lv-LV" sz="1800" dirty="0">
                <a:solidFill>
                  <a:srgbClr val="000000"/>
                </a:solidFill>
              </a:rPr>
              <a:t>Jaunākās ziņas: </a:t>
            </a:r>
            <a:r>
              <a:rPr lang="lv-LV" sz="1800" i="1" dirty="0">
                <a:solidFill>
                  <a:srgbClr val="000000"/>
                </a:solidFill>
              </a:rPr>
              <a:t>Draugiem.lv</a:t>
            </a:r>
            <a:r>
              <a:rPr lang="lv-LV" sz="1800" dirty="0">
                <a:solidFill>
                  <a:srgbClr val="000000"/>
                </a:solidFill>
              </a:rPr>
              <a:t> lapā </a:t>
            </a:r>
            <a:r>
              <a:rPr lang="lv-LV" sz="1800" dirty="0">
                <a:solidFill>
                  <a:srgbClr val="000000"/>
                </a:solidFill>
                <a:hlinkClick r:id="rId6"/>
              </a:rPr>
              <a:t>http://www.draugiem.lv/nva/</a:t>
            </a:r>
            <a:r>
              <a:rPr lang="lv-LV" sz="1800" dirty="0">
                <a:solidFill>
                  <a:srgbClr val="000000"/>
                </a:solidFill>
              </a:rPr>
              <a:t> </a:t>
            </a:r>
          </a:p>
          <a:p>
            <a:pPr defTabSz="914400"/>
            <a:r>
              <a:rPr lang="lv-LV" sz="1800" dirty="0">
                <a:solidFill>
                  <a:srgbClr val="000000"/>
                </a:solidFill>
              </a:rPr>
              <a:t>Jaunākās ziņas: </a:t>
            </a:r>
            <a:r>
              <a:rPr lang="lv-LV" sz="1800" i="1" dirty="0">
                <a:solidFill>
                  <a:srgbClr val="000000"/>
                </a:solidFill>
              </a:rPr>
              <a:t>Facebook.com</a:t>
            </a:r>
            <a:r>
              <a:rPr lang="lv-LV" sz="1800" dirty="0">
                <a:solidFill>
                  <a:srgbClr val="000000"/>
                </a:solidFill>
              </a:rPr>
              <a:t> lapā </a:t>
            </a:r>
            <a:r>
              <a:rPr lang="lv-LV" sz="1800" dirty="0">
                <a:solidFill>
                  <a:srgbClr val="000000"/>
                </a:solidFill>
                <a:hlinkClick r:id="rId7"/>
              </a:rPr>
              <a:t>http://www.facebook.com/Nodarbinatiba</a:t>
            </a:r>
            <a:r>
              <a:rPr lang="lv-LV" sz="1800" dirty="0">
                <a:solidFill>
                  <a:srgbClr val="000000"/>
                </a:solidFill>
              </a:rPr>
              <a:t> </a:t>
            </a:r>
          </a:p>
        </p:txBody>
      </p:sp>
      <p:pic>
        <p:nvPicPr>
          <p:cNvPr id="24583"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8200" y="4895850"/>
            <a:ext cx="2968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30263" y="517525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5491163"/>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0" descr="C:\Users\madaraj\Desktop\draugiem ikona.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6763" y="5791200"/>
            <a:ext cx="3683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7" descr="http://talk.onevietnam.org/wp-content/uploads/2011/04/facebook_icon.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0425" y="6100763"/>
            <a:ext cx="274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294967295"/>
          </p:nvPr>
        </p:nvSpPr>
        <p:spPr>
          <a:xfrm>
            <a:off x="6897688" y="6219825"/>
            <a:ext cx="2133600" cy="365125"/>
          </a:xfrm>
        </p:spPr>
        <p:txBody>
          <a:bodyPr/>
          <a:lstStyle/>
          <a:p>
            <a:pPr>
              <a:defRPr/>
            </a:pPr>
            <a:fld id="{7B00C53B-08A5-4951-9F74-D52966469AA8}" type="slidenum">
              <a:rPr lang="en-US" altLang="lv-LV" smtClean="0"/>
              <a:pPr>
                <a:defRPr/>
              </a:pPr>
              <a:t>21</a:t>
            </a:fld>
            <a:endParaRPr lang="en-US" altLang="lv-LV" dirty="0"/>
          </a:p>
        </p:txBody>
      </p:sp>
      <p:pic>
        <p:nvPicPr>
          <p:cNvPr id="17"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24556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062" y="1266073"/>
            <a:ext cx="6510965" cy="3927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7" name="Slide Number Placeholder 6"/>
          <p:cNvSpPr>
            <a:spLocks noGrp="1"/>
          </p:cNvSpPr>
          <p:nvPr>
            <p:ph type="sldNum" sz="quarter" idx="13"/>
          </p:nvPr>
        </p:nvSpPr>
        <p:spPr bwMode="auto">
          <a:xfrm>
            <a:off x="8534399" y="6324600"/>
            <a:ext cx="439667"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itchFamily="18" charset="0"/>
                <a:ea typeface="MS PGothic" pitchFamily="34" charset="-128"/>
              </a:defRPr>
            </a:lvl1pPr>
            <a:lvl2pPr marL="742950" indent="-285750">
              <a:defRPr sz="1700">
                <a:solidFill>
                  <a:schemeClr val="tx1"/>
                </a:solidFill>
                <a:latin typeface="Times New Roman" pitchFamily="18" charset="0"/>
                <a:ea typeface="MS PGothic" pitchFamily="34" charset="-128"/>
              </a:defRPr>
            </a:lvl2pPr>
            <a:lvl3pPr marL="1143000" indent="-228600">
              <a:defRPr sz="1700">
                <a:solidFill>
                  <a:schemeClr val="tx1"/>
                </a:solidFill>
                <a:latin typeface="Times New Roman" pitchFamily="18" charset="0"/>
                <a:ea typeface="MS PGothic" pitchFamily="34" charset="-128"/>
              </a:defRPr>
            </a:lvl3pPr>
            <a:lvl4pPr marL="1600200" indent="-228600">
              <a:defRPr sz="1700">
                <a:solidFill>
                  <a:schemeClr val="tx1"/>
                </a:solidFill>
                <a:latin typeface="Times New Roman" pitchFamily="18" charset="0"/>
                <a:ea typeface="MS PGothic" pitchFamily="34" charset="-128"/>
              </a:defRPr>
            </a:lvl4pPr>
            <a:lvl5pPr marL="2057400" indent="-228600">
              <a:defRPr sz="1700">
                <a:solidFill>
                  <a:schemeClr val="tx1"/>
                </a:solidFill>
                <a:latin typeface="Times New Roman" pitchFamily="18" charset="0"/>
                <a:ea typeface="MS PGothic" pitchFamily="34" charset="-128"/>
              </a:defRPr>
            </a:lvl5pPr>
            <a:lvl6pPr marL="2514600" indent="-228600" defTabSz="938213" eaLnBrk="0" fontAlgn="base" hangingPunct="0">
              <a:spcBef>
                <a:spcPct val="0"/>
              </a:spcBef>
              <a:spcAft>
                <a:spcPct val="0"/>
              </a:spcAft>
              <a:defRPr sz="1700">
                <a:solidFill>
                  <a:schemeClr val="tx1"/>
                </a:solidFill>
                <a:latin typeface="Times New Roman" pitchFamily="18" charset="0"/>
                <a:ea typeface="MS PGothic" pitchFamily="34" charset="-128"/>
              </a:defRPr>
            </a:lvl6pPr>
            <a:lvl7pPr marL="2971800" indent="-228600" defTabSz="938213" eaLnBrk="0" fontAlgn="base" hangingPunct="0">
              <a:spcBef>
                <a:spcPct val="0"/>
              </a:spcBef>
              <a:spcAft>
                <a:spcPct val="0"/>
              </a:spcAft>
              <a:defRPr sz="1700">
                <a:solidFill>
                  <a:schemeClr val="tx1"/>
                </a:solidFill>
                <a:latin typeface="Times New Roman" pitchFamily="18" charset="0"/>
                <a:ea typeface="MS PGothic" pitchFamily="34" charset="-128"/>
              </a:defRPr>
            </a:lvl7pPr>
            <a:lvl8pPr marL="3429000" indent="-228600" defTabSz="938213" eaLnBrk="0" fontAlgn="base" hangingPunct="0">
              <a:spcBef>
                <a:spcPct val="0"/>
              </a:spcBef>
              <a:spcAft>
                <a:spcPct val="0"/>
              </a:spcAft>
              <a:defRPr sz="1700">
                <a:solidFill>
                  <a:schemeClr val="tx1"/>
                </a:solidFill>
                <a:latin typeface="Times New Roman" pitchFamily="18" charset="0"/>
                <a:ea typeface="MS PGothic" pitchFamily="34" charset="-128"/>
              </a:defRPr>
            </a:lvl8pPr>
            <a:lvl9pPr marL="3886200" indent="-228600" defTabSz="938213" eaLnBrk="0" fontAlgn="base" hangingPunct="0">
              <a:spcBef>
                <a:spcPct val="0"/>
              </a:spcBef>
              <a:spcAft>
                <a:spcPct val="0"/>
              </a:spcAft>
              <a:defRPr sz="1700">
                <a:solidFill>
                  <a:schemeClr val="tx1"/>
                </a:solidFill>
                <a:latin typeface="Times New Roman" pitchFamily="18" charset="0"/>
                <a:ea typeface="MS PGothic" pitchFamily="34" charset="-128"/>
              </a:defRPr>
            </a:lvl9pPr>
          </a:lstStyle>
          <a:p>
            <a:fld id="{8F1BF9FC-0C1E-4777-9FAF-78E7BB9862C9}" type="slidenum">
              <a:rPr lang="en-US" altLang="lv-LV" sz="1000" smtClean="0">
                <a:solidFill>
                  <a:srgbClr val="898989"/>
                </a:solidFill>
                <a:latin typeface="Verdana" pitchFamily="34" charset="0"/>
              </a:rPr>
              <a:pPr/>
              <a:t>3</a:t>
            </a:fld>
            <a:endParaRPr lang="en-US" altLang="lv-LV" sz="1000" smtClean="0">
              <a:solidFill>
                <a:srgbClr val="898989"/>
              </a:solidFill>
              <a:latin typeface="Verdana" pitchFamily="34" charset="0"/>
            </a:endParaRPr>
          </a:p>
        </p:txBody>
      </p:sp>
      <p:sp>
        <p:nvSpPr>
          <p:cNvPr id="2" name="TextBox 1"/>
          <p:cNvSpPr txBox="1"/>
          <p:nvPr/>
        </p:nvSpPr>
        <p:spPr>
          <a:xfrm>
            <a:off x="256938" y="4889520"/>
            <a:ext cx="8277463" cy="1169551"/>
          </a:xfrm>
          <a:prstGeom prst="rect">
            <a:avLst/>
          </a:prstGeom>
          <a:noFill/>
        </p:spPr>
        <p:txBody>
          <a:bodyPr wrap="square" rtlCol="0">
            <a:spAutoFit/>
          </a:bodyPr>
          <a:lstStyle/>
          <a:p>
            <a:r>
              <a:rPr lang="lv-LV" sz="1400" b="1" dirty="0" smtClean="0">
                <a:solidFill>
                  <a:prstClr val="black"/>
                </a:solidFill>
              </a:rPr>
              <a:t>Salīdzinot ar gada sākumu</a:t>
            </a:r>
          </a:p>
          <a:p>
            <a:pPr marL="285750" indent="-285750">
              <a:buFont typeface="Wingdings" panose="05000000000000000000" pitchFamily="2" charset="2"/>
              <a:buChar char="ü"/>
            </a:pPr>
            <a:r>
              <a:rPr lang="lv-LV" sz="1400" dirty="0" smtClean="0">
                <a:solidFill>
                  <a:prstClr val="black"/>
                </a:solidFill>
              </a:rPr>
              <a:t>Lielākais bezdarba līmeņa samazinājums vērojams lielajās pilsētās – Ventspilī (-1,9 %punkti), Jēkabpilī (-1,8 %punkti), Jelgavā (-1,5% punkti)</a:t>
            </a:r>
          </a:p>
          <a:p>
            <a:pPr marL="285750" indent="-285750">
              <a:buFont typeface="Wingdings" panose="05000000000000000000" pitchFamily="2" charset="2"/>
              <a:buChar char="ü"/>
            </a:pPr>
            <a:r>
              <a:rPr lang="lv-LV" sz="1400" dirty="0" smtClean="0">
                <a:solidFill>
                  <a:prstClr val="black"/>
                </a:solidFill>
              </a:rPr>
              <a:t>Reģionos krasāks samazinājums – Kurzemē </a:t>
            </a:r>
            <a:r>
              <a:rPr lang="lv-LV" sz="1400" dirty="0">
                <a:solidFill>
                  <a:prstClr val="black"/>
                </a:solidFill>
              </a:rPr>
              <a:t>un </a:t>
            </a:r>
            <a:r>
              <a:rPr lang="lv-LV" sz="1400" dirty="0" smtClean="0">
                <a:solidFill>
                  <a:prstClr val="black"/>
                </a:solidFill>
              </a:rPr>
              <a:t>Zemgalē – 1,4 %punkti, Latgalē tas bija  – 1,1 %punkts, Vidzemē – 0,9 %punkti, savukārt Rīgas reģionā – 0,3 %punkti.</a:t>
            </a:r>
          </a:p>
        </p:txBody>
      </p:sp>
      <p:sp>
        <p:nvSpPr>
          <p:cNvPr id="7" name="TextBox 6"/>
          <p:cNvSpPr txBox="1"/>
          <p:nvPr/>
        </p:nvSpPr>
        <p:spPr>
          <a:xfrm>
            <a:off x="256937" y="6062990"/>
            <a:ext cx="8635529" cy="461665"/>
          </a:xfrm>
          <a:prstGeom prst="rect">
            <a:avLst/>
          </a:prstGeom>
          <a:noFill/>
        </p:spPr>
        <p:txBody>
          <a:bodyPr wrap="square" rtlCol="0">
            <a:spAutoFit/>
          </a:bodyPr>
          <a:lstStyle/>
          <a:p>
            <a:r>
              <a:rPr lang="lv-LV" sz="1200" dirty="0" smtClean="0">
                <a:solidFill>
                  <a:prstClr val="black"/>
                </a:solidFill>
              </a:rPr>
              <a:t>* </a:t>
            </a:r>
            <a:r>
              <a:rPr lang="lv-LV" sz="1200" i="1" dirty="0" smtClean="0">
                <a:solidFill>
                  <a:prstClr val="black"/>
                </a:solidFill>
              </a:rPr>
              <a:t>Bezdarbnieku </a:t>
            </a:r>
            <a:r>
              <a:rPr lang="lv-LV" sz="1200" i="1" dirty="0">
                <a:solidFill>
                  <a:prstClr val="black"/>
                </a:solidFill>
              </a:rPr>
              <a:t>skaits ekonomiski aktīvo iedzīvotāju </a:t>
            </a:r>
            <a:r>
              <a:rPr lang="lv-LV" sz="1200" i="1" dirty="0" smtClean="0">
                <a:solidFill>
                  <a:prstClr val="black"/>
                </a:solidFill>
              </a:rPr>
              <a:t>kopskaitā (darbspējas </a:t>
            </a:r>
            <a:r>
              <a:rPr lang="lv-LV" sz="1200" i="1" dirty="0">
                <a:solidFill>
                  <a:prstClr val="black"/>
                </a:solidFill>
              </a:rPr>
              <a:t>15-62</a:t>
            </a:r>
            <a:r>
              <a:rPr lang="lv-LV" sz="1200" i="1" dirty="0" smtClean="0">
                <a:solidFill>
                  <a:prstClr val="black"/>
                </a:solidFill>
              </a:rPr>
              <a:t>),(</a:t>
            </a:r>
            <a:r>
              <a:rPr lang="lv-LV" sz="1200" i="1" dirty="0">
                <a:solidFill>
                  <a:prstClr val="black"/>
                </a:solidFill>
              </a:rPr>
              <a:t>ekonomiski aktīvo iedzīvotāju skaits </a:t>
            </a:r>
            <a:r>
              <a:rPr lang="lv-LV" sz="1200" i="1" dirty="0" smtClean="0">
                <a:solidFill>
                  <a:prstClr val="black"/>
                </a:solidFill>
              </a:rPr>
              <a:t>2015.gads)</a:t>
            </a:r>
          </a:p>
          <a:p>
            <a:r>
              <a:rPr lang="lv-LV" sz="1200" i="1" dirty="0" smtClean="0">
                <a:solidFill>
                  <a:prstClr val="black"/>
                </a:solidFill>
              </a:rPr>
              <a:t>**Operatīvie dati</a:t>
            </a:r>
            <a:endParaRPr lang="lv-LV" sz="1200" i="1" dirty="0">
              <a:solidFill>
                <a:prstClr val="black"/>
              </a:solidFill>
            </a:endParaRPr>
          </a:p>
        </p:txBody>
      </p:sp>
      <p:sp>
        <p:nvSpPr>
          <p:cNvPr id="16386" name="Title 1"/>
          <p:cNvSpPr>
            <a:spLocks noGrp="1"/>
          </p:cNvSpPr>
          <p:nvPr>
            <p:ph type="title"/>
          </p:nvPr>
        </p:nvSpPr>
        <p:spPr>
          <a:xfrm>
            <a:off x="2330825" y="66564"/>
            <a:ext cx="5786202" cy="865765"/>
          </a:xfrm>
          <a:noFill/>
        </p:spPr>
        <p:txBody>
          <a:bodyPr>
            <a:normAutofit fontScale="90000"/>
          </a:bodyPr>
          <a:lstStyle/>
          <a:p>
            <a:pPr algn="ctr">
              <a:defRPr/>
            </a:pPr>
            <a:r>
              <a:rPr lang="lv-LV" altLang="lv-LV" dirty="0" smtClean="0">
                <a:solidFill>
                  <a:srgbClr val="5A702E"/>
                </a:solidFill>
                <a:latin typeface="Times New Roman" pitchFamily="18" charset="0"/>
                <a:ea typeface="MS PGothic" pitchFamily="34" charset="-128"/>
              </a:rPr>
              <a:t/>
            </a:r>
            <a:br>
              <a:rPr lang="lv-LV" altLang="lv-LV" dirty="0" smtClean="0">
                <a:solidFill>
                  <a:srgbClr val="5A702E"/>
                </a:solidFill>
                <a:latin typeface="Times New Roman" pitchFamily="18" charset="0"/>
                <a:ea typeface="MS PGothic" pitchFamily="34" charset="-128"/>
              </a:rPr>
            </a:br>
            <a:r>
              <a:rPr lang="lv-LV" altLang="lv-LV" dirty="0" smtClean="0">
                <a:solidFill>
                  <a:srgbClr val="5A702E"/>
                </a:solidFill>
                <a:latin typeface="Times New Roman" pitchFamily="18" charset="0"/>
                <a:ea typeface="MS PGothic" pitchFamily="34" charset="-128"/>
              </a:rPr>
              <a:t>Reģistrētais bezdarba līmenis* (1)</a:t>
            </a:r>
            <a:br>
              <a:rPr lang="lv-LV" altLang="lv-LV" dirty="0" smtClean="0">
                <a:solidFill>
                  <a:srgbClr val="5A702E"/>
                </a:solidFill>
                <a:latin typeface="Times New Roman" pitchFamily="18" charset="0"/>
                <a:ea typeface="MS PGothic" pitchFamily="34" charset="-128"/>
              </a:rPr>
            </a:br>
            <a:r>
              <a:rPr lang="lv-LV" altLang="lv-LV" sz="1800" b="0" dirty="0" smtClean="0">
                <a:solidFill>
                  <a:srgbClr val="5A702E"/>
                </a:solidFill>
                <a:latin typeface="Times New Roman" pitchFamily="18" charset="0"/>
                <a:ea typeface="MS PGothic" pitchFamily="34" charset="-128"/>
              </a:rPr>
              <a:t>2016.gada 24.oktobrī** – 7,9%</a:t>
            </a:r>
          </a:p>
        </p:txBody>
      </p:sp>
    </p:spTree>
    <p:extLst>
      <p:ext uri="{BB962C8B-B14F-4D97-AF65-F5344CB8AC3E}">
        <p14:creationId xmlns:p14="http://schemas.microsoft.com/office/powerpoint/2010/main" val="3547018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a:xfrm>
            <a:off x="8302428" y="6324600"/>
            <a:ext cx="536772" cy="304800"/>
          </a:xfrm>
        </p:spPr>
        <p:txBody>
          <a:bodyPr/>
          <a:lstStyle/>
          <a:p>
            <a:pPr>
              <a:defRPr/>
            </a:pPr>
            <a:fld id="{87D60EB0-2FFA-421C-8F37-928B15F28E73}" type="slidenum">
              <a:rPr lang="en-US" altLang="lv-LV"/>
              <a:pPr>
                <a:defRPr/>
              </a:pPr>
              <a:t>4</a:t>
            </a:fld>
            <a:endParaRPr lang="en-US" altLang="lv-LV"/>
          </a:p>
        </p:txBody>
      </p:sp>
      <p:sp>
        <p:nvSpPr>
          <p:cNvPr id="30" name="Title 1"/>
          <p:cNvSpPr txBox="1">
            <a:spLocks/>
          </p:cNvSpPr>
          <p:nvPr/>
        </p:nvSpPr>
        <p:spPr bwMode="auto">
          <a:xfrm>
            <a:off x="2012051" y="251209"/>
            <a:ext cx="6388371" cy="110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82500" lnSpcReduction="20000"/>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defRPr/>
            </a:pPr>
            <a:endParaRPr lang="lv-LV" altLang="lv-LV" dirty="0" smtClean="0">
              <a:solidFill>
                <a:srgbClr val="5A702E"/>
              </a:solidFill>
              <a:latin typeface="Times New Roman" pitchFamily="18" charset="0"/>
              <a:ea typeface="MS PGothic" pitchFamily="34" charset="-128"/>
            </a:endParaRPr>
          </a:p>
          <a:p>
            <a:pPr algn="ctr">
              <a:defRPr/>
            </a:pPr>
            <a:r>
              <a:rPr lang="lv-LV" altLang="lv-LV" dirty="0" smtClean="0">
                <a:solidFill>
                  <a:srgbClr val="5A702E"/>
                </a:solidFill>
                <a:latin typeface="Times New Roman" pitchFamily="18" charset="0"/>
                <a:ea typeface="MS PGothic" pitchFamily="34" charset="-128"/>
              </a:rPr>
              <a:t>Reģistrētais bezdarba līmenis (2)</a:t>
            </a:r>
          </a:p>
          <a:p>
            <a:pPr algn="ctr">
              <a:defRPr/>
            </a:pPr>
            <a:r>
              <a:rPr lang="lv-LV" altLang="lv-LV" dirty="0">
                <a:solidFill>
                  <a:srgbClr val="5A702E"/>
                </a:solidFill>
                <a:latin typeface="Times New Roman" pitchFamily="18" charset="0"/>
                <a:ea typeface="MS PGothic" pitchFamily="34" charset="-128"/>
              </a:rPr>
              <a:t>n</a:t>
            </a:r>
            <a:r>
              <a:rPr lang="lv-LV" altLang="lv-LV" dirty="0" smtClean="0">
                <a:solidFill>
                  <a:srgbClr val="5A702E"/>
                </a:solidFill>
                <a:latin typeface="Times New Roman" pitchFamily="18" charset="0"/>
                <a:ea typeface="MS PGothic" pitchFamily="34" charset="-128"/>
              </a:rPr>
              <a:t>ovadu griezumā</a:t>
            </a:r>
          </a:p>
          <a:p>
            <a:pPr algn="ctr">
              <a:defRPr/>
            </a:pPr>
            <a:r>
              <a:rPr lang="lv-LV" altLang="lv-LV" sz="1800" dirty="0" smtClean="0">
                <a:solidFill>
                  <a:schemeClr val="accent3">
                    <a:lumMod val="75000"/>
                  </a:schemeClr>
                </a:solidFill>
                <a:latin typeface="Times New Roman" pitchFamily="18" charset="0"/>
                <a:ea typeface="MS PGothic" pitchFamily="34" charset="-128"/>
              </a:rPr>
              <a:t>(pret iedzīvotāju darbspējas vecumā skaitu %)</a:t>
            </a:r>
          </a:p>
          <a:p>
            <a:pPr algn="ctr">
              <a:defRPr/>
            </a:pPr>
            <a:endParaRPr lang="lv-LV" altLang="lv-LV" dirty="0">
              <a:solidFill>
                <a:srgbClr val="5A702E"/>
              </a:solidFill>
              <a:latin typeface="Times New Roman" pitchFamily="18" charset="0"/>
              <a:ea typeface="MS PGothic" pitchFamily="34" charset="-128"/>
            </a:endParaRPr>
          </a:p>
          <a:p>
            <a:pPr algn="ctr">
              <a:defRPr/>
            </a:pPr>
            <a:endParaRPr lang="lv-LV" altLang="lv-LV" dirty="0" smtClean="0">
              <a:solidFill>
                <a:srgbClr val="5A702E"/>
              </a:solidFill>
              <a:latin typeface="Times New Roman" pitchFamily="18" charset="0"/>
              <a:ea typeface="MS PGothic" pitchFamily="34" charset="-128"/>
            </a:endParaRPr>
          </a:p>
        </p:txBody>
      </p:sp>
      <p:graphicFrame>
        <p:nvGraphicFramePr>
          <p:cNvPr id="7" name="Diagram 6"/>
          <p:cNvGraphicFramePr/>
          <p:nvPr>
            <p:extLst>
              <p:ext uri="{D42A27DB-BD31-4B8C-83A1-F6EECF244321}">
                <p14:modId xmlns:p14="http://schemas.microsoft.com/office/powerpoint/2010/main" val="3494182669"/>
              </p:ext>
            </p:extLst>
          </p:nvPr>
        </p:nvGraphicFramePr>
        <p:xfrm>
          <a:off x="495299" y="5648204"/>
          <a:ext cx="8343901" cy="877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670" y="1571376"/>
            <a:ext cx="7444735" cy="3860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931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6338" y="0"/>
            <a:ext cx="1761747" cy="1957803"/>
          </a:xfrm>
          <a:prstGeom prst="rect">
            <a:avLst/>
          </a:prstGeom>
          <a:noFill/>
          <a:ln>
            <a:noFill/>
          </a:ln>
        </p:spPr>
      </p:pic>
      <p:sp>
        <p:nvSpPr>
          <p:cNvPr id="6" name="Title 3"/>
          <p:cNvSpPr txBox="1">
            <a:spLocks noGrp="1"/>
          </p:cNvSpPr>
          <p:nvPr>
            <p:ph type="ctrTitle"/>
          </p:nvPr>
        </p:nvSpPr>
        <p:spPr>
          <a:xfrm>
            <a:off x="2286000" y="402305"/>
            <a:ext cx="6324603" cy="954907"/>
          </a:xfrm>
          <a:noFill/>
          <a:ln>
            <a:noFill/>
          </a:ln>
        </p:spPr>
        <p:txBody>
          <a:bodyPr vert="horz" wrap="square" lIns="93957" tIns="46979" rIns="93957" bIns="46979" numCol="1" anchor="ctr" anchorCtr="0" compatLnSpc="1">
            <a:prstTxWarp prst="textNoShape">
              <a:avLst/>
            </a:prstTxWarp>
          </a:bodyPr>
          <a:lstStyle/>
          <a:p>
            <a:pPr>
              <a:lnSpc>
                <a:spcPct val="80000"/>
              </a:lnSpc>
              <a:defRPr/>
            </a:pPr>
            <a:r>
              <a:rPr lang="lv-LV" sz="2400" b="1" dirty="0">
                <a:solidFill>
                  <a:srgbClr val="5A702E"/>
                </a:solidFill>
                <a:latin typeface="Times New Roman" pitchFamily="18" charset="0"/>
                <a:cs typeface="Verdana" panose="020B0604030504040204" pitchFamily="34" charset="0"/>
              </a:rPr>
              <a:t>Darba devēju skaits un reģistrētās vakances uz vienu bezdarbnieku reģionos</a:t>
            </a:r>
            <a:endParaRPr lang="en-US" sz="2400" b="1" dirty="0">
              <a:solidFill>
                <a:srgbClr val="5A702E"/>
              </a:solidFill>
              <a:latin typeface="Times New Roman" pitchFamily="18" charset="0"/>
              <a:cs typeface="Verdana" panose="020B0604030504040204" pitchFamily="34" charset="0"/>
            </a:endParaRPr>
          </a:p>
        </p:txBody>
      </p:sp>
      <p:sp>
        <p:nvSpPr>
          <p:cNvPr id="5" name="TextBox 4"/>
          <p:cNvSpPr txBox="1"/>
          <p:nvPr/>
        </p:nvSpPr>
        <p:spPr>
          <a:xfrm>
            <a:off x="399078" y="5027006"/>
            <a:ext cx="8314265" cy="1169551"/>
          </a:xfrm>
          <a:prstGeom prst="rect">
            <a:avLst/>
          </a:prstGeom>
          <a:noFill/>
        </p:spPr>
        <p:txBody>
          <a:bodyPr wrap="square" rtlCol="0">
            <a:spAutoFit/>
          </a:bodyPr>
          <a:lstStyle/>
          <a:p>
            <a:pPr marL="285750" indent="-285750" algn="just">
              <a:buFont typeface="Arial" pitchFamily="34" charset="0"/>
              <a:buChar char="•"/>
            </a:pPr>
            <a:r>
              <a:rPr lang="lv-LV" sz="1400" dirty="0" smtClean="0"/>
              <a:t>Lielākais darba devēju skaits koncentrējas Rīgas reģionā – 66% no darba devēju kopskaita ar nodarbināto skaitu 10+.</a:t>
            </a:r>
          </a:p>
          <a:p>
            <a:pPr marL="285750" indent="-285750" algn="just">
              <a:buFont typeface="Arial" pitchFamily="34" charset="0"/>
              <a:buChar char="•"/>
            </a:pPr>
            <a:r>
              <a:rPr lang="lv-LV" sz="1400" dirty="0" smtClean="0"/>
              <a:t>Lai arī, salīdzinot ar gada sākumu, bezdarbnieku krasākais skaita samazinājums uz vienu vakanci vērojams tieši Latgales reģionā</a:t>
            </a:r>
            <a:r>
              <a:rPr lang="lv-LV" sz="1400" dirty="0"/>
              <a:t>, šis </a:t>
            </a:r>
            <a:r>
              <a:rPr lang="lv-LV" sz="1400" dirty="0" smtClean="0"/>
              <a:t>rādītājs joprojām ir gandrīz 2 reizes sliktāks nekā citos reģionos. Bet, piemēram, salīdzinot ar Rīgas reģionu, uz vienu vakanci Latgalē pretendē aptuveni 6 reizes lielāks bezdarbnieku skaits.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35" y="1957803"/>
            <a:ext cx="3156903"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720" y="1671084"/>
            <a:ext cx="7240977" cy="3123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1135" y="1696193"/>
            <a:ext cx="2084865" cy="523220"/>
          </a:xfrm>
          <a:prstGeom prst="rect">
            <a:avLst/>
          </a:prstGeom>
          <a:noFill/>
        </p:spPr>
        <p:txBody>
          <a:bodyPr wrap="square" rtlCol="0">
            <a:spAutoFit/>
          </a:bodyPr>
          <a:lstStyle/>
          <a:p>
            <a:r>
              <a:rPr lang="lv-LV" sz="1400" dirty="0" smtClean="0"/>
              <a:t>Darba devēju skaits ar nodarbināto skaitu 10+</a:t>
            </a:r>
            <a:endParaRPr lang="lv-LV" sz="1400" dirty="0"/>
          </a:p>
        </p:txBody>
      </p:sp>
    </p:spTree>
    <p:extLst>
      <p:ext uri="{BB962C8B-B14F-4D97-AF65-F5344CB8AC3E}">
        <p14:creationId xmlns:p14="http://schemas.microsoft.com/office/powerpoint/2010/main" val="3670695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711259" y="77787"/>
            <a:ext cx="7053263" cy="1023937"/>
          </a:xfrm>
        </p:spPr>
        <p:txBody>
          <a:bodyPr>
            <a:noAutofit/>
          </a:bodyPr>
          <a:lstStyle/>
          <a:p>
            <a:pPr algn="ctr"/>
            <a:r>
              <a:rPr lang="lv-LV" altLang="lv-LV" dirty="0" smtClean="0">
                <a:solidFill>
                  <a:schemeClr val="accent3">
                    <a:lumMod val="50000"/>
                  </a:schemeClr>
                </a:solidFill>
                <a:latin typeface="+mj-lt"/>
                <a:ea typeface="MS PGothic" panose="020B0600070205080204" pitchFamily="34" charset="-128"/>
              </a:rPr>
              <a:t/>
            </a:r>
            <a:br>
              <a:rPr lang="lv-LV" altLang="lv-LV" dirty="0" smtClean="0">
                <a:solidFill>
                  <a:schemeClr val="accent3">
                    <a:lumMod val="50000"/>
                  </a:schemeClr>
                </a:solidFill>
                <a:latin typeface="+mj-lt"/>
                <a:ea typeface="MS PGothic" panose="020B0600070205080204" pitchFamily="34" charset="-128"/>
              </a:rPr>
            </a:br>
            <a:r>
              <a:rPr lang="lv-LV" altLang="lv-LV" sz="2800" dirty="0" smtClean="0">
                <a:solidFill>
                  <a:schemeClr val="accent3">
                    <a:lumMod val="50000"/>
                  </a:schemeClr>
                </a:solidFill>
                <a:latin typeface="+mj-lt"/>
                <a:ea typeface="MS PGothic" panose="020B0600070205080204" pitchFamily="34" charset="-128"/>
              </a:rPr>
              <a:t>Vakanču reģistrēšana NVA</a:t>
            </a:r>
          </a:p>
        </p:txBody>
      </p:sp>
      <p:sp>
        <p:nvSpPr>
          <p:cNvPr id="29699" name="Slide Number Placeholder 5"/>
          <p:cNvSpPr>
            <a:spLocks noGrp="1"/>
          </p:cNvSpPr>
          <p:nvPr>
            <p:ph type="sldNum" sz="quarter" idx="13"/>
          </p:nvPr>
        </p:nvSpPr>
        <p:spPr bwMode="auto">
          <a:xfrm>
            <a:off x="8534400" y="6324600"/>
            <a:ext cx="441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31824DD-4BEC-4D84-AB40-9AC95A078FC5}" type="slidenum">
              <a:rPr lang="en-US" altLang="lv-LV" smtClean="0"/>
              <a:pPr/>
              <a:t>6</a:t>
            </a:fld>
            <a:endParaRPr lang="en-US" altLang="lv-LV" smtClean="0"/>
          </a:p>
        </p:txBody>
      </p:sp>
      <p:sp>
        <p:nvSpPr>
          <p:cNvPr id="7" name="Rounded Rectangle 6"/>
          <p:cNvSpPr/>
          <p:nvPr/>
        </p:nvSpPr>
        <p:spPr>
          <a:xfrm>
            <a:off x="2533650" y="1146175"/>
            <a:ext cx="4117975" cy="93503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lv-LV" altLang="lv-LV" sz="1600" dirty="0">
                <a:solidFill>
                  <a:srgbClr val="000000"/>
                </a:solidFill>
                <a:ea typeface="MS PGothic" panose="020B0600070205080204" pitchFamily="34" charset="-128"/>
              </a:rPr>
              <a:t>NVA filiāles sadarbība ar darba devēju vakances reģistrēšanai</a:t>
            </a:r>
          </a:p>
        </p:txBody>
      </p:sp>
      <p:sp>
        <p:nvSpPr>
          <p:cNvPr id="8" name="Rounded Rectangle 7"/>
          <p:cNvSpPr/>
          <p:nvPr/>
        </p:nvSpPr>
        <p:spPr>
          <a:xfrm>
            <a:off x="466725" y="2565400"/>
            <a:ext cx="3414713" cy="50482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lv-LV" altLang="lv-LV" sz="1400" dirty="0">
                <a:solidFill>
                  <a:srgbClr val="4F6228"/>
                </a:solidFill>
                <a:latin typeface="Verdana" panose="020B0604030504040204" pitchFamily="34" charset="0"/>
                <a:ea typeface="MS PGothic" panose="020B0600070205080204" pitchFamily="34" charset="-128"/>
              </a:rPr>
              <a:t>I Darba devējs reģistrē vakanci NVA filiālē</a:t>
            </a:r>
          </a:p>
        </p:txBody>
      </p:sp>
      <p:sp>
        <p:nvSpPr>
          <p:cNvPr id="9" name="Rounded Rectangle 8"/>
          <p:cNvSpPr/>
          <p:nvPr/>
        </p:nvSpPr>
        <p:spPr>
          <a:xfrm>
            <a:off x="5187950" y="2565400"/>
            <a:ext cx="3346450" cy="50482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lv-LV" altLang="lv-LV" sz="1400" dirty="0">
                <a:solidFill>
                  <a:srgbClr val="4F6228"/>
                </a:solidFill>
                <a:latin typeface="Verdana" panose="020B0604030504040204" pitchFamily="34" charset="0"/>
                <a:ea typeface="MS PGothic" panose="020B0600070205080204" pitchFamily="34" charset="-128"/>
              </a:rPr>
              <a:t>II Darba devējs reģistrē vakanci</a:t>
            </a:r>
          </a:p>
          <a:p>
            <a:pPr algn="ctr">
              <a:defRPr/>
            </a:pPr>
            <a:r>
              <a:rPr lang="lv-LV" altLang="lv-LV" sz="1400" dirty="0">
                <a:solidFill>
                  <a:srgbClr val="4F6228"/>
                </a:solidFill>
                <a:latin typeface="Verdana" panose="020B0604030504040204" pitchFamily="34" charset="0"/>
                <a:ea typeface="MS PGothic" panose="020B0600070205080204" pitchFamily="34" charset="-128"/>
              </a:rPr>
              <a:t>CV un Vakanču portālā</a:t>
            </a:r>
          </a:p>
        </p:txBody>
      </p:sp>
      <p:sp>
        <p:nvSpPr>
          <p:cNvPr id="10" name="Rounded Rectangle 9"/>
          <p:cNvSpPr/>
          <p:nvPr/>
        </p:nvSpPr>
        <p:spPr>
          <a:xfrm>
            <a:off x="466725" y="3270250"/>
            <a:ext cx="3414713" cy="387350"/>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lv-LV" sz="1400" dirty="0">
                <a:solidFill>
                  <a:schemeClr val="tx1"/>
                </a:solidFill>
                <a:latin typeface="Verdana" pitchFamily="34" charset="0"/>
                <a:ea typeface="Verdana" pitchFamily="34" charset="0"/>
                <a:cs typeface="Verdana" pitchFamily="34" charset="0"/>
              </a:rPr>
              <a:t>Vakances pieteikšana</a:t>
            </a:r>
          </a:p>
        </p:txBody>
      </p:sp>
      <p:sp>
        <p:nvSpPr>
          <p:cNvPr id="12" name="Rounded Rectangle 11"/>
          <p:cNvSpPr/>
          <p:nvPr/>
        </p:nvSpPr>
        <p:spPr>
          <a:xfrm>
            <a:off x="466725" y="3868738"/>
            <a:ext cx="3424238" cy="484187"/>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lv-LV" altLang="lv-LV" sz="1400">
                <a:solidFill>
                  <a:schemeClr val="tx1"/>
                </a:solidFill>
                <a:latin typeface="Verdana" panose="020B0604030504040204" pitchFamily="34" charset="0"/>
                <a:ea typeface="MS PGothic" panose="020B0600070205080204" pitchFamily="34" charset="-128"/>
              </a:rPr>
              <a:t>Pieteikt vakanci KLĀTIENĒ</a:t>
            </a:r>
          </a:p>
        </p:txBody>
      </p:sp>
      <p:sp>
        <p:nvSpPr>
          <p:cNvPr id="13" name="Rounded Rectangle 12"/>
          <p:cNvSpPr/>
          <p:nvPr/>
        </p:nvSpPr>
        <p:spPr>
          <a:xfrm>
            <a:off x="466725" y="4543425"/>
            <a:ext cx="3414713" cy="46672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lv-LV" sz="1400" dirty="0">
                <a:solidFill>
                  <a:schemeClr val="tx1"/>
                </a:solidFill>
                <a:latin typeface="Verdana" pitchFamily="34" charset="0"/>
                <a:ea typeface="Verdana" pitchFamily="34" charset="0"/>
                <a:cs typeface="Verdana" pitchFamily="34" charset="0"/>
              </a:rPr>
              <a:t>Pieteikt vakanci TELEFONISKI </a:t>
            </a:r>
          </a:p>
        </p:txBody>
      </p:sp>
      <p:sp>
        <p:nvSpPr>
          <p:cNvPr id="14" name="Rounded Rectangle 13"/>
          <p:cNvSpPr/>
          <p:nvPr/>
        </p:nvSpPr>
        <p:spPr>
          <a:xfrm>
            <a:off x="466725" y="5227638"/>
            <a:ext cx="3414713" cy="63341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lv-LV" altLang="lv-LV" sz="1400">
                <a:solidFill>
                  <a:schemeClr val="tx1"/>
                </a:solidFill>
                <a:latin typeface="Verdana" panose="020B0604030504040204" pitchFamily="34" charset="0"/>
                <a:ea typeface="MS PGothic" panose="020B0600070205080204" pitchFamily="34" charset="-128"/>
              </a:rPr>
              <a:t>Pieteikt vakanci E-PASTĀ</a:t>
            </a:r>
          </a:p>
          <a:p>
            <a:pPr algn="ctr" eaLnBrk="1" hangingPunct="1">
              <a:lnSpc>
                <a:spcPct val="60000"/>
              </a:lnSpc>
              <a:spcBef>
                <a:spcPct val="50000"/>
              </a:spcBef>
              <a:defRPr/>
            </a:pPr>
            <a:r>
              <a:rPr lang="lv-LV" altLang="lv-LV" sz="1400">
                <a:solidFill>
                  <a:srgbClr val="77933C"/>
                </a:solidFill>
                <a:latin typeface="Verdana" panose="020B0604030504040204" pitchFamily="34" charset="0"/>
                <a:ea typeface="MS PGothic" panose="020B0600070205080204" pitchFamily="34" charset="-128"/>
              </a:rPr>
              <a:t>Filiālesnosaukums@nva.gov.lv </a:t>
            </a:r>
          </a:p>
        </p:txBody>
      </p:sp>
      <p:sp>
        <p:nvSpPr>
          <p:cNvPr id="15" name="Rounded Rectangle 14"/>
          <p:cNvSpPr/>
          <p:nvPr/>
        </p:nvSpPr>
        <p:spPr>
          <a:xfrm>
            <a:off x="5187950" y="3270250"/>
            <a:ext cx="3346450" cy="387350"/>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lv-LV" altLang="lv-LV" sz="1400">
                <a:solidFill>
                  <a:schemeClr val="tx1"/>
                </a:solidFill>
                <a:latin typeface="Verdana" panose="020B0604030504040204" pitchFamily="34" charset="0"/>
                <a:ea typeface="MS PGothic" panose="020B0600070205080204" pitchFamily="34" charset="-128"/>
              </a:rPr>
              <a:t>Vakances publicēšana</a:t>
            </a:r>
          </a:p>
        </p:txBody>
      </p:sp>
      <p:cxnSp>
        <p:nvCxnSpPr>
          <p:cNvPr id="19" name="Straight Connector 18"/>
          <p:cNvCxnSpPr/>
          <p:nvPr/>
        </p:nvCxnSpPr>
        <p:spPr>
          <a:xfrm>
            <a:off x="2019300" y="3070225"/>
            <a:ext cx="0" cy="200025"/>
          </a:xfrm>
          <a:prstGeom prst="line">
            <a:avLst/>
          </a:prstGeom>
        </p:spPr>
        <p:style>
          <a:lnRef idx="2">
            <a:schemeClr val="accent6"/>
          </a:lnRef>
          <a:fillRef idx="0">
            <a:schemeClr val="accent6"/>
          </a:fillRef>
          <a:effectRef idx="1">
            <a:schemeClr val="accent6"/>
          </a:effectRef>
          <a:fontRef idx="minor">
            <a:schemeClr val="tx1"/>
          </a:fontRef>
        </p:style>
      </p:cxnSp>
      <p:cxnSp>
        <p:nvCxnSpPr>
          <p:cNvPr id="21" name="Straight Connector 20"/>
          <p:cNvCxnSpPr>
            <a:stCxn id="10" idx="2"/>
            <a:endCxn id="10" idx="2"/>
          </p:cNvCxnSpPr>
          <p:nvPr/>
        </p:nvCxnSpPr>
        <p:spPr>
          <a:xfrm>
            <a:off x="2173288" y="36576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5187950" y="4510088"/>
            <a:ext cx="3346450" cy="46672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lv-LV" altLang="lv-LV" sz="1400">
                <a:solidFill>
                  <a:schemeClr val="tx1"/>
                </a:solidFill>
                <a:latin typeface="Verdana" panose="020B0604030504040204" pitchFamily="34" charset="0"/>
                <a:ea typeface="MS PGothic" panose="020B0600070205080204" pitchFamily="34" charset="-128"/>
              </a:rPr>
              <a:t>Pieteikt brīvo darba vietu</a:t>
            </a:r>
          </a:p>
        </p:txBody>
      </p:sp>
      <p:sp>
        <p:nvSpPr>
          <p:cNvPr id="29" name="Rounded Rectangle 28"/>
          <p:cNvSpPr/>
          <p:nvPr/>
        </p:nvSpPr>
        <p:spPr>
          <a:xfrm>
            <a:off x="5187950" y="3876675"/>
            <a:ext cx="3346450" cy="40957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lv-LV" altLang="lv-LV" sz="1400">
                <a:solidFill>
                  <a:schemeClr val="tx1"/>
                </a:solidFill>
                <a:latin typeface="Verdana" panose="020B0604030504040204" pitchFamily="34" charset="0"/>
                <a:ea typeface="MS PGothic" panose="020B0600070205080204" pitchFamily="34" charset="-128"/>
              </a:rPr>
              <a:t>Izveidot kontu portāla mājas lapā</a:t>
            </a:r>
          </a:p>
        </p:txBody>
      </p:sp>
      <p:cxnSp>
        <p:nvCxnSpPr>
          <p:cNvPr id="33" name="Straight Connector 32"/>
          <p:cNvCxnSpPr>
            <a:stCxn id="9" idx="2"/>
            <a:endCxn id="15" idx="0"/>
          </p:cNvCxnSpPr>
          <p:nvPr/>
        </p:nvCxnSpPr>
        <p:spPr>
          <a:xfrm>
            <a:off x="6861175" y="3070225"/>
            <a:ext cx="0" cy="200025"/>
          </a:xfrm>
          <a:prstGeom prst="line">
            <a:avLst/>
          </a:prstGeom>
        </p:spPr>
        <p:style>
          <a:lnRef idx="2">
            <a:schemeClr val="accent6"/>
          </a:lnRef>
          <a:fillRef idx="0">
            <a:schemeClr val="accent6"/>
          </a:fillRef>
          <a:effectRef idx="1">
            <a:schemeClr val="accent6"/>
          </a:effectRef>
          <a:fontRef idx="minor">
            <a:schemeClr val="tx1"/>
          </a:fontRef>
        </p:style>
      </p:cxnSp>
      <p:cxnSp>
        <p:nvCxnSpPr>
          <p:cNvPr id="48" name="Straight Connector 47"/>
          <p:cNvCxnSpPr/>
          <p:nvPr/>
        </p:nvCxnSpPr>
        <p:spPr>
          <a:xfrm>
            <a:off x="2930525" y="2095500"/>
            <a:ext cx="0" cy="469900"/>
          </a:xfrm>
          <a:prstGeom prst="line">
            <a:avLst/>
          </a:prstGeom>
        </p:spPr>
        <p:style>
          <a:lnRef idx="2">
            <a:schemeClr val="accent6"/>
          </a:lnRef>
          <a:fillRef idx="0">
            <a:schemeClr val="accent6"/>
          </a:fillRef>
          <a:effectRef idx="1">
            <a:schemeClr val="accent6"/>
          </a:effectRef>
          <a:fontRef idx="minor">
            <a:schemeClr val="tx1"/>
          </a:fontRef>
        </p:style>
      </p:cxnSp>
      <p:cxnSp>
        <p:nvCxnSpPr>
          <p:cNvPr id="59" name="Straight Connector 58"/>
          <p:cNvCxnSpPr/>
          <p:nvPr/>
        </p:nvCxnSpPr>
        <p:spPr>
          <a:xfrm>
            <a:off x="6348413" y="2095500"/>
            <a:ext cx="0" cy="469900"/>
          </a:xfrm>
          <a:prstGeom prst="line">
            <a:avLst/>
          </a:prstGeom>
        </p:spPr>
        <p:style>
          <a:lnRef idx="2">
            <a:schemeClr val="accent6"/>
          </a:lnRef>
          <a:fillRef idx="0">
            <a:schemeClr val="accent6"/>
          </a:fillRef>
          <a:effectRef idx="1">
            <a:schemeClr val="accent6"/>
          </a:effectRef>
          <a:fontRef idx="minor">
            <a:schemeClr val="tx1"/>
          </a:fontRef>
        </p:style>
      </p:cxnSp>
      <p:sp>
        <p:nvSpPr>
          <p:cNvPr id="11" name="Rounded Rectangle 10"/>
          <p:cNvSpPr/>
          <p:nvPr/>
        </p:nvSpPr>
        <p:spPr>
          <a:xfrm>
            <a:off x="2930525" y="6118225"/>
            <a:ext cx="3495675" cy="511175"/>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lv-LV" altLang="lv-LV" sz="1400">
                <a:solidFill>
                  <a:schemeClr val="tx1"/>
                </a:solidFill>
                <a:latin typeface="Verdana" panose="020B0604030504040204" pitchFamily="34" charset="0"/>
                <a:ea typeface="MS PGothic" panose="020B0600070205080204" pitchFamily="34" charset="-128"/>
              </a:rPr>
              <a:t>1 darba dienas laikā vakance kļūst pieejama darba meklētājiem</a:t>
            </a:r>
          </a:p>
        </p:txBody>
      </p:sp>
      <p:sp>
        <p:nvSpPr>
          <p:cNvPr id="30" name="Right Arrow 29"/>
          <p:cNvSpPr/>
          <p:nvPr/>
        </p:nvSpPr>
        <p:spPr>
          <a:xfrm rot="5400000">
            <a:off x="1943100" y="3700463"/>
            <a:ext cx="152400" cy="152400"/>
          </a:xfrm>
          <a:prstGeom prst="rightArrow">
            <a:avLst>
              <a:gd name="adj1" fmla="val 50000"/>
              <a:gd name="adj2" fmla="val 50000"/>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sz="1100" dirty="0">
              <a:solidFill>
                <a:srgbClr val="FFFFFF"/>
              </a:solidFill>
              <a:cs typeface="Arial" charset="0"/>
            </a:endParaRPr>
          </a:p>
        </p:txBody>
      </p:sp>
      <p:sp>
        <p:nvSpPr>
          <p:cNvPr id="31" name="Right Arrow 30"/>
          <p:cNvSpPr/>
          <p:nvPr/>
        </p:nvSpPr>
        <p:spPr>
          <a:xfrm rot="5400000">
            <a:off x="1943100" y="4367213"/>
            <a:ext cx="152400" cy="152400"/>
          </a:xfrm>
          <a:prstGeom prst="rightArrow">
            <a:avLst>
              <a:gd name="adj1" fmla="val 50000"/>
              <a:gd name="adj2" fmla="val 50000"/>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sz="1100" dirty="0">
              <a:solidFill>
                <a:srgbClr val="FFFFFF"/>
              </a:solidFill>
              <a:cs typeface="Arial" charset="0"/>
            </a:endParaRPr>
          </a:p>
        </p:txBody>
      </p:sp>
      <p:sp>
        <p:nvSpPr>
          <p:cNvPr id="32" name="Right Arrow 31"/>
          <p:cNvSpPr/>
          <p:nvPr/>
        </p:nvSpPr>
        <p:spPr>
          <a:xfrm rot="5400000">
            <a:off x="1947863" y="5049838"/>
            <a:ext cx="152400" cy="152400"/>
          </a:xfrm>
          <a:prstGeom prst="rightArrow">
            <a:avLst>
              <a:gd name="adj1" fmla="val 50000"/>
              <a:gd name="adj2" fmla="val 50000"/>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sz="1100" dirty="0">
              <a:solidFill>
                <a:srgbClr val="FFFFFF"/>
              </a:solidFill>
              <a:cs typeface="Arial" charset="0"/>
            </a:endParaRPr>
          </a:p>
        </p:txBody>
      </p:sp>
      <p:sp>
        <p:nvSpPr>
          <p:cNvPr id="34" name="Right Arrow 33"/>
          <p:cNvSpPr/>
          <p:nvPr/>
        </p:nvSpPr>
        <p:spPr>
          <a:xfrm rot="5400000">
            <a:off x="6784975" y="3700463"/>
            <a:ext cx="152400" cy="152400"/>
          </a:xfrm>
          <a:prstGeom prst="rightArrow">
            <a:avLst>
              <a:gd name="adj1" fmla="val 50000"/>
              <a:gd name="adj2" fmla="val 50000"/>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sz="1100" dirty="0">
              <a:solidFill>
                <a:srgbClr val="FFFFFF"/>
              </a:solidFill>
              <a:cs typeface="Arial" charset="0"/>
            </a:endParaRPr>
          </a:p>
        </p:txBody>
      </p:sp>
      <p:sp>
        <p:nvSpPr>
          <p:cNvPr id="36" name="Right Arrow 35"/>
          <p:cNvSpPr/>
          <p:nvPr/>
        </p:nvSpPr>
        <p:spPr>
          <a:xfrm rot="5400000">
            <a:off x="6784975" y="4330700"/>
            <a:ext cx="152400" cy="152400"/>
          </a:xfrm>
          <a:prstGeom prst="rightArrow">
            <a:avLst>
              <a:gd name="adj1" fmla="val 50000"/>
              <a:gd name="adj2" fmla="val 50000"/>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sz="1100" dirty="0">
              <a:solidFill>
                <a:srgbClr val="FFFFFF"/>
              </a:solidFill>
              <a:cs typeface="Arial" charset="0"/>
            </a:endParaRPr>
          </a:p>
        </p:txBody>
      </p:sp>
      <p:sp>
        <p:nvSpPr>
          <p:cNvPr id="27" name="Right Arrow 26"/>
          <p:cNvSpPr/>
          <p:nvPr/>
        </p:nvSpPr>
        <p:spPr>
          <a:xfrm rot="5400000">
            <a:off x="6784975" y="5002213"/>
            <a:ext cx="152400" cy="152400"/>
          </a:xfrm>
          <a:prstGeom prst="rightArrow">
            <a:avLst>
              <a:gd name="adj1" fmla="val 50000"/>
              <a:gd name="adj2" fmla="val 50000"/>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sz="1100" dirty="0">
              <a:solidFill>
                <a:srgbClr val="FFFFFF"/>
              </a:solidFill>
              <a:cs typeface="Arial" charset="0"/>
            </a:endParaRPr>
          </a:p>
        </p:txBody>
      </p:sp>
      <p:sp>
        <p:nvSpPr>
          <p:cNvPr id="35" name="Rounded Rectangle 34"/>
          <p:cNvSpPr/>
          <p:nvPr/>
        </p:nvSpPr>
        <p:spPr>
          <a:xfrm>
            <a:off x="5187950" y="5181600"/>
            <a:ext cx="3346450" cy="46672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lv-LV" altLang="lv-LV" sz="1400">
                <a:solidFill>
                  <a:schemeClr val="tx1"/>
                </a:solidFill>
                <a:latin typeface="Verdana" panose="020B0604030504040204" pitchFamily="34" charset="0"/>
                <a:ea typeface="MS PGothic" panose="020B0600070205080204" pitchFamily="34" charset="-128"/>
              </a:rPr>
              <a:t>Saņemt NVA apstiprinājumu</a:t>
            </a:r>
          </a:p>
        </p:txBody>
      </p:sp>
    </p:spTree>
    <p:extLst>
      <p:ext uri="{BB962C8B-B14F-4D97-AF65-F5344CB8AC3E}">
        <p14:creationId xmlns:p14="http://schemas.microsoft.com/office/powerpoint/2010/main" val="439151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970" y="255872"/>
            <a:ext cx="6793230" cy="1036642"/>
          </a:xfrm>
        </p:spPr>
        <p:txBody>
          <a:bodyPr>
            <a:normAutofit fontScale="90000"/>
          </a:bodyPr>
          <a:lstStyle/>
          <a:p>
            <a:pPr algn="ctr"/>
            <a:r>
              <a:rPr lang="lv-LV" sz="3100" dirty="0">
                <a:solidFill>
                  <a:schemeClr val="accent3">
                    <a:lumMod val="50000"/>
                  </a:schemeClr>
                </a:solidFill>
                <a:latin typeface="+mj-lt"/>
                <a:ea typeface="MS PGothic" panose="020B0600070205080204" pitchFamily="34" charset="-128"/>
              </a:rPr>
              <a:t>Vakanču reģistrēšanas dinamika</a:t>
            </a:r>
            <a:r>
              <a:rPr lang="lv-LV" sz="2700" dirty="0">
                <a:solidFill>
                  <a:schemeClr val="accent3">
                    <a:lumMod val="50000"/>
                  </a:schemeClr>
                </a:solidFill>
                <a:latin typeface="+mj-lt"/>
                <a:ea typeface="MS PGothic" panose="020B0600070205080204" pitchFamily="34" charset="-128"/>
              </a:rPr>
              <a:t/>
            </a:r>
            <a:br>
              <a:rPr lang="lv-LV" sz="2700" dirty="0">
                <a:solidFill>
                  <a:schemeClr val="accent3">
                    <a:lumMod val="50000"/>
                  </a:schemeClr>
                </a:solidFill>
                <a:latin typeface="+mj-lt"/>
                <a:ea typeface="MS PGothic" panose="020B0600070205080204" pitchFamily="34" charset="-128"/>
              </a:rPr>
            </a:br>
            <a:r>
              <a:rPr lang="lv-LV" sz="2200" b="0" dirty="0" smtClean="0">
                <a:solidFill>
                  <a:schemeClr val="accent3">
                    <a:lumMod val="50000"/>
                  </a:schemeClr>
                </a:solidFill>
                <a:latin typeface="+mj-lt"/>
                <a:ea typeface="MS PGothic" panose="020B0600070205080204" pitchFamily="34" charset="-128"/>
              </a:rPr>
              <a:t>(9 </a:t>
            </a:r>
            <a:r>
              <a:rPr lang="lv-LV" sz="2200" b="0" dirty="0">
                <a:solidFill>
                  <a:schemeClr val="accent3">
                    <a:lumMod val="50000"/>
                  </a:schemeClr>
                </a:solidFill>
                <a:latin typeface="+mj-lt"/>
                <a:ea typeface="MS PGothic" panose="020B0600070205080204" pitchFamily="34" charset="-128"/>
              </a:rPr>
              <a:t>mēnešu </a:t>
            </a:r>
            <a:r>
              <a:rPr lang="lv-LV" sz="2200" b="0" dirty="0" smtClean="0">
                <a:solidFill>
                  <a:schemeClr val="accent3">
                    <a:lumMod val="50000"/>
                  </a:schemeClr>
                </a:solidFill>
                <a:latin typeface="+mj-lt"/>
                <a:ea typeface="MS PGothic" panose="020B0600070205080204" pitchFamily="34" charset="-128"/>
              </a:rPr>
              <a:t>periodā)</a:t>
            </a:r>
            <a:r>
              <a:rPr lang="lv-LV" dirty="0"/>
              <a:t/>
            </a:r>
            <a:br>
              <a:rPr lang="lv-LV" dirty="0"/>
            </a:br>
            <a:r>
              <a:rPr lang="lv-LV" dirty="0" smtClean="0"/>
              <a:t/>
            </a:r>
            <a:br>
              <a:rPr lang="lv-LV" dirty="0" smtClean="0"/>
            </a:br>
            <a:r>
              <a:rPr lang="lv-LV" altLang="lv-LV" sz="2000" dirty="0" smtClean="0">
                <a:solidFill>
                  <a:schemeClr val="accent3">
                    <a:lumMod val="50000"/>
                  </a:schemeClr>
                </a:solidFill>
                <a:latin typeface="+mj-lt"/>
                <a:ea typeface="MS PGothic" panose="020B0600070205080204" pitchFamily="34" charset="-128"/>
              </a:rPr>
              <a:t>No 01.01.2016. brīvās </a:t>
            </a:r>
            <a:r>
              <a:rPr lang="lv-LV" altLang="lv-LV" sz="2000" dirty="0">
                <a:solidFill>
                  <a:schemeClr val="accent3">
                    <a:lumMod val="50000"/>
                  </a:schemeClr>
                </a:solidFill>
                <a:latin typeface="+mj-lt"/>
                <a:ea typeface="MS PGothic" panose="020B0600070205080204" pitchFamily="34" charset="-128"/>
              </a:rPr>
              <a:t>darba vietas valsts un pašvaldību sektoram obligāti jāreģistrē</a:t>
            </a:r>
            <a:endParaRPr lang="lv-LV" sz="2000" dirty="0">
              <a:latin typeface="+mj-lt"/>
            </a:endParaRPr>
          </a:p>
        </p:txBody>
      </p:sp>
      <p:sp>
        <p:nvSpPr>
          <p:cNvPr id="6" name="Slide Number Placeholder 5"/>
          <p:cNvSpPr>
            <a:spLocks noGrp="1"/>
          </p:cNvSpPr>
          <p:nvPr>
            <p:ph type="sldNum" sz="quarter" idx="13"/>
          </p:nvPr>
        </p:nvSpPr>
        <p:spPr/>
        <p:txBody>
          <a:bodyPr/>
          <a:lstStyle/>
          <a:p>
            <a:pPr>
              <a:defRPr/>
            </a:pPr>
            <a:fld id="{87D60EB0-2FFA-421C-8F37-928B15F28E73}" type="slidenum">
              <a:rPr lang="en-US" altLang="lv-LV" smtClean="0"/>
              <a:pPr>
                <a:defRPr/>
              </a:pPr>
              <a:t>7</a:t>
            </a:fld>
            <a:endParaRPr lang="en-US" altLang="lv-LV"/>
          </a:p>
        </p:txBody>
      </p:sp>
      <p:grpSp>
        <p:nvGrpSpPr>
          <p:cNvPr id="3" name="Group 2"/>
          <p:cNvGrpSpPr/>
          <p:nvPr/>
        </p:nvGrpSpPr>
        <p:grpSpPr>
          <a:xfrm>
            <a:off x="2045970" y="1935804"/>
            <a:ext cx="6296527" cy="3039006"/>
            <a:chOff x="1385287" y="1420267"/>
            <a:chExt cx="6957210" cy="4008659"/>
          </a:xfrm>
        </p:grpSpPr>
        <p:graphicFrame>
          <p:nvGraphicFramePr>
            <p:cNvPr id="7" name="Chart 6"/>
            <p:cNvGraphicFramePr>
              <a:graphicFrameLocks/>
            </p:cNvGraphicFramePr>
            <p:nvPr>
              <p:extLst>
                <p:ext uri="{D42A27DB-BD31-4B8C-83A1-F6EECF244321}">
                  <p14:modId xmlns:p14="http://schemas.microsoft.com/office/powerpoint/2010/main" val="4096701585"/>
                </p:ext>
              </p:extLst>
            </p:nvPr>
          </p:nvGraphicFramePr>
          <p:xfrm>
            <a:off x="1385287" y="1420267"/>
            <a:ext cx="6075745" cy="400865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921741" y="3784919"/>
              <a:ext cx="2079057" cy="353943"/>
            </a:xfrm>
            <a:prstGeom prst="rect">
              <a:avLst/>
            </a:prstGeom>
            <a:noFill/>
          </p:spPr>
          <p:txBody>
            <a:bodyPr wrap="square" rtlCol="0">
              <a:spAutoFit/>
            </a:bodyPr>
            <a:lstStyle/>
            <a:p>
              <a:r>
                <a:rPr lang="lv-LV" b="1" dirty="0" smtClean="0">
                  <a:solidFill>
                    <a:schemeClr val="accent3">
                      <a:lumMod val="75000"/>
                    </a:schemeClr>
                  </a:solidFill>
                </a:rPr>
                <a:t>+3 762 jeb 10%</a:t>
              </a:r>
              <a:endParaRPr lang="lv-LV" b="1" dirty="0">
                <a:solidFill>
                  <a:schemeClr val="accent3">
                    <a:lumMod val="75000"/>
                  </a:schemeClr>
                </a:solidFill>
              </a:endParaRPr>
            </a:p>
          </p:txBody>
        </p:sp>
        <p:sp>
          <p:nvSpPr>
            <p:cNvPr id="9" name="Up Arrow 8"/>
            <p:cNvSpPr/>
            <p:nvPr/>
          </p:nvSpPr>
          <p:spPr>
            <a:xfrm>
              <a:off x="5457524" y="3582790"/>
              <a:ext cx="240631" cy="556072"/>
            </a:xfrm>
            <a:prstGeom prs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Up Arrow 9"/>
            <p:cNvSpPr/>
            <p:nvPr/>
          </p:nvSpPr>
          <p:spPr>
            <a:xfrm>
              <a:off x="5921741" y="2354549"/>
              <a:ext cx="240631" cy="556072"/>
            </a:xfrm>
            <a:prstGeom prs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xtBox 10"/>
            <p:cNvSpPr txBox="1"/>
            <p:nvPr/>
          </p:nvSpPr>
          <p:spPr>
            <a:xfrm>
              <a:off x="6263440" y="2455612"/>
              <a:ext cx="2079057" cy="353943"/>
            </a:xfrm>
            <a:prstGeom prst="rect">
              <a:avLst/>
            </a:prstGeom>
            <a:noFill/>
          </p:spPr>
          <p:txBody>
            <a:bodyPr wrap="square" rtlCol="0">
              <a:spAutoFit/>
            </a:bodyPr>
            <a:lstStyle/>
            <a:p>
              <a:r>
                <a:rPr lang="lv-LV" b="1" dirty="0" smtClean="0">
                  <a:solidFill>
                    <a:schemeClr val="accent3">
                      <a:lumMod val="75000"/>
                    </a:schemeClr>
                  </a:solidFill>
                </a:rPr>
                <a:t>+5 231 jeb 13%</a:t>
              </a:r>
              <a:endParaRPr lang="lv-LV" b="1" dirty="0">
                <a:solidFill>
                  <a:schemeClr val="accent3">
                    <a:lumMod val="75000"/>
                  </a:schemeClr>
                </a:solidFill>
              </a:endParaRPr>
            </a:p>
          </p:txBody>
        </p:sp>
      </p:grpSp>
      <p:graphicFrame>
        <p:nvGraphicFramePr>
          <p:cNvPr id="13" name="Diagram 12"/>
          <p:cNvGraphicFramePr/>
          <p:nvPr>
            <p:extLst>
              <p:ext uri="{D42A27DB-BD31-4B8C-83A1-F6EECF244321}">
                <p14:modId xmlns:p14="http://schemas.microsoft.com/office/powerpoint/2010/main" val="790898119"/>
              </p:ext>
            </p:extLst>
          </p:nvPr>
        </p:nvGraphicFramePr>
        <p:xfrm>
          <a:off x="765313" y="5072821"/>
          <a:ext cx="7376657" cy="3539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41987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041422" y="670833"/>
            <a:ext cx="6801202" cy="841375"/>
          </a:xfrm>
        </p:spPr>
        <p:txBody>
          <a:bodyPr>
            <a:normAutofit fontScale="90000"/>
          </a:bodyPr>
          <a:lstStyle/>
          <a:p>
            <a:pPr algn="ctr"/>
            <a:r>
              <a:rPr lang="lv-LV" altLang="lv-LV" sz="2700" dirty="0" smtClean="0">
                <a:solidFill>
                  <a:srgbClr val="5A702E"/>
                </a:solidFill>
                <a:latin typeface="Times New Roman" pitchFamily="18" charset="0"/>
                <a:ea typeface="MS PGothic" pitchFamily="34" charset="-128"/>
              </a:rPr>
              <a:t>Reģistrēto bezdarbnieku statistiskais portrets</a:t>
            </a:r>
            <a:r>
              <a:rPr lang="lv-LV" altLang="lv-LV" sz="3100" dirty="0" smtClean="0">
                <a:solidFill>
                  <a:srgbClr val="5A702E"/>
                </a:solidFill>
                <a:latin typeface="Times New Roman" pitchFamily="18" charset="0"/>
                <a:ea typeface="MS PGothic" pitchFamily="34" charset="-128"/>
              </a:rPr>
              <a:t/>
            </a:r>
            <a:br>
              <a:rPr lang="lv-LV" altLang="lv-LV" sz="3100" dirty="0" smtClean="0">
                <a:solidFill>
                  <a:srgbClr val="5A702E"/>
                </a:solidFill>
                <a:latin typeface="Times New Roman" pitchFamily="18" charset="0"/>
                <a:ea typeface="MS PGothic" pitchFamily="34" charset="-128"/>
              </a:rPr>
            </a:br>
            <a:r>
              <a:rPr lang="lv-LV" altLang="lv-LV" sz="1800" b="0" dirty="0" smtClean="0">
                <a:solidFill>
                  <a:srgbClr val="5A702E"/>
                </a:solidFill>
                <a:latin typeface="Times New Roman" pitchFamily="18" charset="0"/>
                <a:ea typeface="MS PGothic" pitchFamily="34" charset="-128"/>
              </a:rPr>
              <a:t>(30.09.2016.)</a:t>
            </a:r>
            <a:endParaRPr lang="lv-LV" sz="1800" b="0" dirty="0" smtClean="0">
              <a:ea typeface="MS PGothic" pitchFamily="34" charset="-128"/>
            </a:endParaRPr>
          </a:p>
        </p:txBody>
      </p:sp>
      <p:sp>
        <p:nvSpPr>
          <p:cNvPr id="19527" name="Slide Number Placeholder 5"/>
          <p:cNvSpPr>
            <a:spLocks noGrp="1"/>
          </p:cNvSpPr>
          <p:nvPr>
            <p:ph type="sldNum" sz="quarter" idx="13"/>
          </p:nvPr>
        </p:nvSpPr>
        <p:spPr bwMode="auto">
          <a:xfrm>
            <a:off x="8534399" y="6324600"/>
            <a:ext cx="383023"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itchFamily="18" charset="0"/>
                <a:ea typeface="MS PGothic" pitchFamily="34" charset="-128"/>
              </a:defRPr>
            </a:lvl1pPr>
            <a:lvl2pPr marL="742950" indent="-285750">
              <a:defRPr sz="1700">
                <a:solidFill>
                  <a:schemeClr val="tx1"/>
                </a:solidFill>
                <a:latin typeface="Times New Roman" pitchFamily="18" charset="0"/>
                <a:ea typeface="MS PGothic" pitchFamily="34" charset="-128"/>
              </a:defRPr>
            </a:lvl2pPr>
            <a:lvl3pPr marL="1143000" indent="-228600">
              <a:defRPr sz="1700">
                <a:solidFill>
                  <a:schemeClr val="tx1"/>
                </a:solidFill>
                <a:latin typeface="Times New Roman" pitchFamily="18" charset="0"/>
                <a:ea typeface="MS PGothic" pitchFamily="34" charset="-128"/>
              </a:defRPr>
            </a:lvl3pPr>
            <a:lvl4pPr marL="1600200" indent="-228600">
              <a:defRPr sz="1700">
                <a:solidFill>
                  <a:schemeClr val="tx1"/>
                </a:solidFill>
                <a:latin typeface="Times New Roman" pitchFamily="18" charset="0"/>
                <a:ea typeface="MS PGothic" pitchFamily="34" charset="-128"/>
              </a:defRPr>
            </a:lvl4pPr>
            <a:lvl5pPr marL="2057400" indent="-228600">
              <a:defRPr sz="1700">
                <a:solidFill>
                  <a:schemeClr val="tx1"/>
                </a:solidFill>
                <a:latin typeface="Times New Roman" pitchFamily="18" charset="0"/>
                <a:ea typeface="MS PGothic" pitchFamily="34" charset="-128"/>
              </a:defRPr>
            </a:lvl5pPr>
            <a:lvl6pPr marL="2514600" indent="-228600" defTabSz="938213" eaLnBrk="0" fontAlgn="base" hangingPunct="0">
              <a:spcBef>
                <a:spcPct val="0"/>
              </a:spcBef>
              <a:spcAft>
                <a:spcPct val="0"/>
              </a:spcAft>
              <a:defRPr sz="1700">
                <a:solidFill>
                  <a:schemeClr val="tx1"/>
                </a:solidFill>
                <a:latin typeface="Times New Roman" pitchFamily="18" charset="0"/>
                <a:ea typeface="MS PGothic" pitchFamily="34" charset="-128"/>
              </a:defRPr>
            </a:lvl6pPr>
            <a:lvl7pPr marL="2971800" indent="-228600" defTabSz="938213" eaLnBrk="0" fontAlgn="base" hangingPunct="0">
              <a:spcBef>
                <a:spcPct val="0"/>
              </a:spcBef>
              <a:spcAft>
                <a:spcPct val="0"/>
              </a:spcAft>
              <a:defRPr sz="1700">
                <a:solidFill>
                  <a:schemeClr val="tx1"/>
                </a:solidFill>
                <a:latin typeface="Times New Roman" pitchFamily="18" charset="0"/>
                <a:ea typeface="MS PGothic" pitchFamily="34" charset="-128"/>
              </a:defRPr>
            </a:lvl7pPr>
            <a:lvl8pPr marL="3429000" indent="-228600" defTabSz="938213" eaLnBrk="0" fontAlgn="base" hangingPunct="0">
              <a:spcBef>
                <a:spcPct val="0"/>
              </a:spcBef>
              <a:spcAft>
                <a:spcPct val="0"/>
              </a:spcAft>
              <a:defRPr sz="1700">
                <a:solidFill>
                  <a:schemeClr val="tx1"/>
                </a:solidFill>
                <a:latin typeface="Times New Roman" pitchFamily="18" charset="0"/>
                <a:ea typeface="MS PGothic" pitchFamily="34" charset="-128"/>
              </a:defRPr>
            </a:lvl8pPr>
            <a:lvl9pPr marL="3886200" indent="-228600" defTabSz="938213" eaLnBrk="0" fontAlgn="base" hangingPunct="0">
              <a:spcBef>
                <a:spcPct val="0"/>
              </a:spcBef>
              <a:spcAft>
                <a:spcPct val="0"/>
              </a:spcAft>
              <a:defRPr sz="1700">
                <a:solidFill>
                  <a:schemeClr val="tx1"/>
                </a:solidFill>
                <a:latin typeface="Times New Roman" pitchFamily="18" charset="0"/>
                <a:ea typeface="MS PGothic" pitchFamily="34" charset="-128"/>
              </a:defRPr>
            </a:lvl9pPr>
          </a:lstStyle>
          <a:p>
            <a:fld id="{64CEB7FE-E0FB-491C-9926-60CE5EB06421}" type="slidenum">
              <a:rPr lang="en-US" altLang="lv-LV" sz="1000" smtClean="0">
                <a:solidFill>
                  <a:srgbClr val="898989"/>
                </a:solidFill>
                <a:latin typeface="Verdana" pitchFamily="34" charset="0"/>
              </a:rPr>
              <a:pPr/>
              <a:t>8</a:t>
            </a:fld>
            <a:endParaRPr lang="en-US" altLang="lv-LV" sz="1000" smtClean="0">
              <a:solidFill>
                <a:srgbClr val="898989"/>
              </a:solidFill>
              <a:latin typeface="Verdana"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096711475"/>
              </p:ext>
            </p:extLst>
          </p:nvPr>
        </p:nvGraphicFramePr>
        <p:xfrm>
          <a:off x="484743" y="1657981"/>
          <a:ext cx="8357881" cy="4249294"/>
        </p:xfrm>
        <a:graphic>
          <a:graphicData uri="http://schemas.openxmlformats.org/drawingml/2006/table">
            <a:tbl>
              <a:tblPr/>
              <a:tblGrid>
                <a:gridCol w="2929986"/>
                <a:gridCol w="837139"/>
                <a:gridCol w="918151"/>
                <a:gridCol w="945257"/>
                <a:gridCol w="891046"/>
                <a:gridCol w="918151"/>
                <a:gridCol w="918151"/>
              </a:tblGrid>
              <a:tr h="788586">
                <a:tc>
                  <a:txBody>
                    <a:bodyPr/>
                    <a:lstStyle/>
                    <a:p>
                      <a:pPr algn="l" rtl="0" fontAlgn="t"/>
                      <a:r>
                        <a:rPr lang="lv-LV" sz="1600" b="1" i="0" u="none" strike="noStrike" dirty="0">
                          <a:solidFill>
                            <a:srgbClr val="FFFFFF"/>
                          </a:solidFill>
                          <a:effectLst/>
                          <a:latin typeface="Times New Roman"/>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lv-LV" sz="1600" b="1" i="0" u="none" strike="noStrike">
                          <a:solidFill>
                            <a:srgbClr val="FFFFFF"/>
                          </a:solidFill>
                          <a:effectLst/>
                          <a:latin typeface="Times New Roman"/>
                        </a:rPr>
                        <a:t>Valstī</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lv-LV" sz="1600" b="1" i="0" u="none" strike="noStrike" dirty="0">
                          <a:solidFill>
                            <a:srgbClr val="FFFFFF"/>
                          </a:solidFill>
                          <a:effectLst/>
                          <a:latin typeface="Times New Roman"/>
                        </a:rPr>
                        <a:t>Zemgales reģions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lv-LV" sz="1600" b="1" i="0" u="none" strike="noStrike" dirty="0">
                          <a:solidFill>
                            <a:srgbClr val="FFFFFF"/>
                          </a:solidFill>
                          <a:effectLst/>
                          <a:latin typeface="Times New Roman"/>
                        </a:rPr>
                        <a:t>Kurzemes reģions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lv-LV" sz="1600" b="1" i="0" u="none" strike="noStrike" dirty="0">
                          <a:solidFill>
                            <a:srgbClr val="FFFFFF"/>
                          </a:solidFill>
                          <a:effectLst/>
                          <a:latin typeface="Times New Roman"/>
                        </a:rPr>
                        <a:t>Latgales reģions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lv-LV" sz="1600" b="1" i="0" u="none" strike="noStrike" dirty="0">
                          <a:solidFill>
                            <a:srgbClr val="FFFFFF"/>
                          </a:solidFill>
                          <a:effectLst/>
                          <a:latin typeface="Times New Roman"/>
                        </a:rPr>
                        <a:t>Rīgas reģions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lv-LV" sz="1600" b="1" i="0" u="none" strike="noStrike" dirty="0">
                          <a:solidFill>
                            <a:srgbClr val="FFFFFF"/>
                          </a:solidFill>
                          <a:effectLst/>
                          <a:latin typeface="Times New Roman"/>
                        </a:rPr>
                        <a:t>Vidzemes reģions</a:t>
                      </a:r>
                    </a:p>
                  </a:txBody>
                  <a:tcPr marL="7620" marR="7620" marT="762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r>
              <a:tr h="271076">
                <a:tc>
                  <a:txBody>
                    <a:bodyPr/>
                    <a:lstStyle/>
                    <a:p>
                      <a:pPr algn="l" rtl="0" fontAlgn="ctr"/>
                      <a:r>
                        <a:rPr lang="lv-LV" sz="1600" b="1" i="0" u="none" strike="noStrike">
                          <a:solidFill>
                            <a:srgbClr val="000000"/>
                          </a:solidFill>
                          <a:effectLst/>
                          <a:latin typeface="Times New Roman"/>
                        </a:rPr>
                        <a:t>Reģistrēto bezdarbnieku skaits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1" i="0" u="none" strike="noStrike">
                          <a:solidFill>
                            <a:srgbClr val="000000"/>
                          </a:solidFill>
                          <a:effectLst/>
                          <a:latin typeface="Times New Roman"/>
                        </a:rPr>
                        <a:t>74 357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1" i="0" u="none" strike="noStrike" dirty="0">
                          <a:solidFill>
                            <a:srgbClr val="000000"/>
                          </a:solidFill>
                          <a:effectLst/>
                          <a:latin typeface="Times New Roman"/>
                        </a:rPr>
                        <a:t>8 031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1" i="0" u="none" strike="noStrike">
                          <a:solidFill>
                            <a:srgbClr val="000000"/>
                          </a:solidFill>
                          <a:effectLst/>
                          <a:latin typeface="Times New Roman"/>
                        </a:rPr>
                        <a:t>10 861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1" i="0" u="none" strike="noStrike">
                          <a:solidFill>
                            <a:srgbClr val="000000"/>
                          </a:solidFill>
                          <a:effectLst/>
                          <a:latin typeface="Times New Roman"/>
                        </a:rPr>
                        <a:t>22 216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1" i="0" u="none" strike="noStrike">
                          <a:solidFill>
                            <a:srgbClr val="000000"/>
                          </a:solidFill>
                          <a:effectLst/>
                          <a:latin typeface="Times New Roman"/>
                        </a:rPr>
                        <a:t>25 601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1" i="0" u="none" strike="noStrike">
                          <a:solidFill>
                            <a:srgbClr val="000000"/>
                          </a:solidFill>
                          <a:effectLst/>
                          <a:latin typeface="Times New Roman"/>
                        </a:rPr>
                        <a:t>7 648</a:t>
                      </a:r>
                    </a:p>
                  </a:txBody>
                  <a:tcPr marL="7620" marR="7620" marT="7620" marB="0" anchor="ctr">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r>
              <a:tr h="533938">
                <a:tc>
                  <a:txBody>
                    <a:bodyPr/>
                    <a:lstStyle/>
                    <a:p>
                      <a:pPr algn="l" rtl="0" fontAlgn="ctr"/>
                      <a:r>
                        <a:rPr lang="lv-LV" sz="1600" b="0" i="0" u="none" strike="noStrike">
                          <a:solidFill>
                            <a:srgbClr val="000000"/>
                          </a:solidFill>
                          <a:effectLst/>
                          <a:latin typeface="Times New Roman"/>
                        </a:rPr>
                        <a:t>Zems izglītības līmenis (zemāka par pamata, pamatizglītība)</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a:solidFill>
                            <a:srgbClr val="000000"/>
                          </a:solidFill>
                          <a:effectLst/>
                          <a:latin typeface="Times New Roman"/>
                        </a:rPr>
                        <a:t>20%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dirty="0">
                          <a:solidFill>
                            <a:srgbClr val="000000"/>
                          </a:solidFill>
                          <a:effectLst/>
                          <a:latin typeface="Times New Roman"/>
                        </a:rPr>
                        <a:t>27%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a:solidFill>
                            <a:srgbClr val="000000"/>
                          </a:solidFill>
                          <a:effectLst/>
                          <a:latin typeface="Times New Roman"/>
                        </a:rPr>
                        <a:t>28%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a:solidFill>
                            <a:srgbClr val="000000"/>
                          </a:solidFill>
                          <a:effectLst/>
                          <a:latin typeface="Times New Roman"/>
                        </a:rPr>
                        <a:t>21%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a:solidFill>
                            <a:srgbClr val="000000"/>
                          </a:solidFill>
                          <a:effectLst/>
                          <a:latin typeface="Times New Roman"/>
                        </a:rPr>
                        <a:t>14%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a:solidFill>
                            <a:srgbClr val="000000"/>
                          </a:solidFill>
                          <a:effectLst/>
                          <a:latin typeface="Times New Roman"/>
                        </a:rPr>
                        <a:t>24%</a:t>
                      </a:r>
                    </a:p>
                  </a:txBody>
                  <a:tcPr marL="7620" marR="7620" marT="762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71076">
                <a:tc>
                  <a:txBody>
                    <a:bodyPr/>
                    <a:lstStyle/>
                    <a:p>
                      <a:pPr algn="l" rtl="0" fontAlgn="ctr"/>
                      <a:r>
                        <a:rPr lang="lv-LV" sz="1600" b="0" i="0" u="none" strike="noStrike">
                          <a:solidFill>
                            <a:srgbClr val="000000"/>
                          </a:solidFill>
                          <a:effectLst/>
                          <a:latin typeface="Times New Roman"/>
                        </a:rPr>
                        <a:t>Ar vispārējo vidējo izglītību</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0" i="0" u="none" strike="noStrike">
                          <a:solidFill>
                            <a:srgbClr val="000000"/>
                          </a:solidFill>
                          <a:effectLst/>
                          <a:latin typeface="Times New Roman"/>
                        </a:rPr>
                        <a:t>26%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0" i="0" u="none" strike="noStrike" dirty="0">
                          <a:solidFill>
                            <a:srgbClr val="000000"/>
                          </a:solidFill>
                          <a:effectLst/>
                          <a:latin typeface="Times New Roman"/>
                        </a:rPr>
                        <a:t>25%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0" i="0" u="none" strike="noStrike">
                          <a:solidFill>
                            <a:srgbClr val="000000"/>
                          </a:solidFill>
                          <a:effectLst/>
                          <a:latin typeface="Times New Roman"/>
                        </a:rPr>
                        <a:t>25%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0" i="0" u="none" strike="noStrike">
                          <a:solidFill>
                            <a:srgbClr val="000000"/>
                          </a:solidFill>
                          <a:effectLst/>
                          <a:latin typeface="Times New Roman"/>
                        </a:rPr>
                        <a:t>26%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0" i="0" u="none" strike="noStrike">
                          <a:solidFill>
                            <a:srgbClr val="000000"/>
                          </a:solidFill>
                          <a:effectLst/>
                          <a:latin typeface="Times New Roman"/>
                        </a:rPr>
                        <a:t>26%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0" i="0" u="none" strike="noStrike">
                          <a:solidFill>
                            <a:srgbClr val="000000"/>
                          </a:solidFill>
                          <a:effectLst/>
                          <a:latin typeface="Times New Roman"/>
                        </a:rPr>
                        <a:t>25%</a:t>
                      </a:r>
                    </a:p>
                  </a:txBody>
                  <a:tcPr marL="7620" marR="7620" marT="762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r>
              <a:tr h="271076">
                <a:tc>
                  <a:txBody>
                    <a:bodyPr/>
                    <a:lstStyle/>
                    <a:p>
                      <a:pPr algn="l" rtl="0" fontAlgn="ctr"/>
                      <a:r>
                        <a:rPr lang="lv-LV" sz="1600" b="0" i="0" u="none" strike="noStrike">
                          <a:solidFill>
                            <a:srgbClr val="000000"/>
                          </a:solidFill>
                          <a:effectLst/>
                          <a:latin typeface="Times New Roman"/>
                        </a:rPr>
                        <a:t>Ar profesionālo izglītību</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a:solidFill>
                            <a:srgbClr val="000000"/>
                          </a:solidFill>
                          <a:effectLst/>
                          <a:latin typeface="Times New Roman"/>
                        </a:rPr>
                        <a:t>37%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dirty="0">
                          <a:solidFill>
                            <a:srgbClr val="000000"/>
                          </a:solidFill>
                          <a:effectLst/>
                          <a:latin typeface="Times New Roman"/>
                        </a:rPr>
                        <a:t>35%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a:solidFill>
                            <a:srgbClr val="000000"/>
                          </a:solidFill>
                          <a:effectLst/>
                          <a:latin typeface="Times New Roman"/>
                        </a:rPr>
                        <a:t>35%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a:solidFill>
                            <a:srgbClr val="000000"/>
                          </a:solidFill>
                          <a:effectLst/>
                          <a:latin typeface="Times New Roman"/>
                        </a:rPr>
                        <a:t>44%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a:solidFill>
                            <a:srgbClr val="000000"/>
                          </a:solidFill>
                          <a:effectLst/>
                          <a:latin typeface="Times New Roman"/>
                        </a:rPr>
                        <a:t>31%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a:solidFill>
                            <a:srgbClr val="000000"/>
                          </a:solidFill>
                          <a:effectLst/>
                          <a:latin typeface="Times New Roman"/>
                        </a:rPr>
                        <a:t>39%</a:t>
                      </a:r>
                    </a:p>
                  </a:txBody>
                  <a:tcPr marL="7620" marR="7620" marT="762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71076">
                <a:tc>
                  <a:txBody>
                    <a:bodyPr/>
                    <a:lstStyle/>
                    <a:p>
                      <a:pPr algn="l" rtl="0" fontAlgn="ctr"/>
                      <a:r>
                        <a:rPr lang="lv-LV" sz="1600" b="0" i="0" u="none" strike="noStrike">
                          <a:solidFill>
                            <a:srgbClr val="000000"/>
                          </a:solidFill>
                          <a:effectLst/>
                          <a:latin typeface="Times New Roman"/>
                        </a:rPr>
                        <a:t>Ar augstāko izglītību</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0" i="0" u="none" strike="noStrike">
                          <a:solidFill>
                            <a:srgbClr val="000000"/>
                          </a:solidFill>
                          <a:effectLst/>
                          <a:latin typeface="Times New Roman"/>
                        </a:rPr>
                        <a:t>17%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0" i="0" u="none" strike="noStrike" dirty="0">
                          <a:solidFill>
                            <a:srgbClr val="000000"/>
                          </a:solidFill>
                          <a:effectLst/>
                          <a:latin typeface="Times New Roman"/>
                        </a:rPr>
                        <a:t>13%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0" i="0" u="none" strike="noStrike">
                          <a:solidFill>
                            <a:srgbClr val="000000"/>
                          </a:solidFill>
                          <a:effectLst/>
                          <a:latin typeface="Times New Roman"/>
                        </a:rPr>
                        <a:t>12%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0" i="0" u="none" strike="noStrike">
                          <a:solidFill>
                            <a:srgbClr val="000000"/>
                          </a:solidFill>
                          <a:effectLst/>
                          <a:latin typeface="Times New Roman"/>
                        </a:rPr>
                        <a:t>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0" i="0" u="none" strike="noStrike">
                          <a:solidFill>
                            <a:srgbClr val="000000"/>
                          </a:solidFill>
                          <a:effectLst/>
                          <a:latin typeface="Times New Roman"/>
                        </a:rPr>
                        <a:t>29%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0" i="0" u="none" strike="noStrike">
                          <a:solidFill>
                            <a:srgbClr val="000000"/>
                          </a:solidFill>
                          <a:effectLst/>
                          <a:latin typeface="Times New Roman"/>
                        </a:rPr>
                        <a:t>12%</a:t>
                      </a:r>
                    </a:p>
                  </a:txBody>
                  <a:tcPr marL="7620" marR="7620" marT="762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r>
              <a:tr h="271076">
                <a:tc>
                  <a:txBody>
                    <a:bodyPr/>
                    <a:lstStyle/>
                    <a:p>
                      <a:pPr algn="l" rtl="0" fontAlgn="ctr"/>
                      <a:r>
                        <a:rPr lang="lv-LV" sz="1600" b="0" i="0" u="none" strike="noStrike">
                          <a:solidFill>
                            <a:srgbClr val="000000"/>
                          </a:solidFill>
                          <a:effectLst/>
                          <a:latin typeface="Times New Roman"/>
                        </a:rPr>
                        <a:t>Bezdarba ilgums līdz 6 mēnešiem</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a:solidFill>
                            <a:srgbClr val="000000"/>
                          </a:solidFill>
                          <a:effectLst/>
                          <a:latin typeface="Times New Roman"/>
                        </a:rPr>
                        <a:t>46%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dirty="0">
                          <a:solidFill>
                            <a:srgbClr val="000000"/>
                          </a:solidFill>
                          <a:effectLst/>
                          <a:latin typeface="Times New Roman"/>
                        </a:rPr>
                        <a:t>52%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a:solidFill>
                            <a:srgbClr val="000000"/>
                          </a:solidFill>
                          <a:effectLst/>
                          <a:latin typeface="Times New Roman"/>
                        </a:rPr>
                        <a:t>48%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a:solidFill>
                            <a:srgbClr val="000000"/>
                          </a:solidFill>
                          <a:effectLst/>
                          <a:latin typeface="Times New Roman"/>
                        </a:rPr>
                        <a:t>28%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a:solidFill>
                            <a:srgbClr val="000000"/>
                          </a:solidFill>
                          <a:effectLst/>
                          <a:latin typeface="Times New Roman"/>
                        </a:rPr>
                        <a:t>61%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a:solidFill>
                            <a:srgbClr val="000000"/>
                          </a:solidFill>
                          <a:effectLst/>
                          <a:latin typeface="Times New Roman"/>
                        </a:rPr>
                        <a:t>45%</a:t>
                      </a:r>
                    </a:p>
                  </a:txBody>
                  <a:tcPr marL="7620" marR="7620" marT="762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533938">
                <a:tc>
                  <a:txBody>
                    <a:bodyPr/>
                    <a:lstStyle/>
                    <a:p>
                      <a:pPr algn="l" rtl="0" fontAlgn="ctr"/>
                      <a:r>
                        <a:rPr lang="lv-LV" sz="1600" b="0" i="0" u="none" strike="noStrike">
                          <a:solidFill>
                            <a:srgbClr val="000000"/>
                          </a:solidFill>
                          <a:effectLst/>
                          <a:latin typeface="Times New Roman"/>
                        </a:rPr>
                        <a:t>Ilgstošie bezdarbnieki (ilgāk par gadu)</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0" i="0" u="none" strike="noStrike">
                          <a:solidFill>
                            <a:srgbClr val="000000"/>
                          </a:solidFill>
                          <a:effectLst/>
                          <a:latin typeface="Times New Roman"/>
                        </a:rPr>
                        <a:t>31%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0" i="0" u="none" strike="noStrike" dirty="0">
                          <a:solidFill>
                            <a:srgbClr val="000000"/>
                          </a:solidFill>
                          <a:effectLst/>
                          <a:latin typeface="Times New Roman"/>
                        </a:rPr>
                        <a:t>25%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0" i="0" u="none" strike="noStrike">
                          <a:solidFill>
                            <a:srgbClr val="000000"/>
                          </a:solidFill>
                          <a:effectLst/>
                          <a:latin typeface="Times New Roman"/>
                        </a:rPr>
                        <a:t>30%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0" i="0" u="none" strike="noStrike" dirty="0">
                          <a:solidFill>
                            <a:srgbClr val="000000"/>
                          </a:solidFill>
                          <a:effectLst/>
                          <a:latin typeface="Times New Roman"/>
                        </a:rPr>
                        <a:t>54%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0" i="0" u="none" strike="noStrike">
                          <a:solidFill>
                            <a:srgbClr val="000000"/>
                          </a:solidFill>
                          <a:effectLst/>
                          <a:latin typeface="Times New Roman"/>
                        </a:rPr>
                        <a:t>13%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0" i="0" u="none" strike="noStrike">
                          <a:solidFill>
                            <a:srgbClr val="000000"/>
                          </a:solidFill>
                          <a:effectLst/>
                          <a:latin typeface="Times New Roman"/>
                        </a:rPr>
                        <a:t>33%</a:t>
                      </a:r>
                    </a:p>
                  </a:txBody>
                  <a:tcPr marL="7620" marR="7620" marT="762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r>
              <a:tr h="271076">
                <a:tc>
                  <a:txBody>
                    <a:bodyPr/>
                    <a:lstStyle/>
                    <a:p>
                      <a:pPr algn="l" rtl="0" fontAlgn="ctr"/>
                      <a:r>
                        <a:rPr lang="lv-LV" sz="1600" b="0" i="0" u="none" strike="noStrike">
                          <a:solidFill>
                            <a:srgbClr val="000000"/>
                          </a:solidFill>
                          <a:effectLst/>
                          <a:latin typeface="Times New Roman"/>
                        </a:rPr>
                        <a:t>Jaunieši bezdarbnieki (15 – 24 gadi)</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a:solidFill>
                            <a:srgbClr val="000000"/>
                          </a:solidFill>
                          <a:effectLst/>
                          <a:latin typeface="Times New Roman"/>
                        </a:rPr>
                        <a:t>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dirty="0">
                          <a:solidFill>
                            <a:srgbClr val="000000"/>
                          </a:solidFill>
                          <a:effectLst/>
                          <a:latin typeface="Times New Roman"/>
                        </a:rPr>
                        <a:t>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a:solidFill>
                            <a:srgbClr val="000000"/>
                          </a:solidFill>
                          <a:effectLst/>
                          <a:latin typeface="Times New Roman"/>
                        </a:rPr>
                        <a:t>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a:solidFill>
                            <a:srgbClr val="000000"/>
                          </a:solidFill>
                          <a:effectLst/>
                          <a:latin typeface="Times New Roman"/>
                        </a:rPr>
                        <a:t>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a:solidFill>
                            <a:srgbClr val="000000"/>
                          </a:solidFill>
                          <a:effectLst/>
                          <a:latin typeface="Times New Roman"/>
                        </a:rPr>
                        <a:t>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a:solidFill>
                            <a:srgbClr val="000000"/>
                          </a:solidFill>
                          <a:effectLst/>
                          <a:latin typeface="Times New Roman"/>
                        </a:rPr>
                        <a:t>9%</a:t>
                      </a:r>
                    </a:p>
                  </a:txBody>
                  <a:tcPr marL="7620" marR="7620" marT="762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71076">
                <a:tc>
                  <a:txBody>
                    <a:bodyPr/>
                    <a:lstStyle/>
                    <a:p>
                      <a:pPr algn="l" rtl="0" fontAlgn="ctr"/>
                      <a:r>
                        <a:rPr lang="it-IT" sz="1600" b="0" i="0" u="none" strike="noStrike">
                          <a:solidFill>
                            <a:srgbClr val="000000"/>
                          </a:solidFill>
                          <a:effectLst/>
                          <a:latin typeface="Times New Roman"/>
                        </a:rPr>
                        <a:t>Vecumā 50 gadi un vairāk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0" i="0" u="none" strike="noStrike">
                          <a:solidFill>
                            <a:srgbClr val="000000"/>
                          </a:solidFill>
                          <a:effectLst/>
                          <a:latin typeface="Times New Roman"/>
                        </a:rPr>
                        <a:t>38%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0" i="0" u="none" strike="noStrike" dirty="0">
                          <a:solidFill>
                            <a:srgbClr val="000000"/>
                          </a:solidFill>
                          <a:effectLst/>
                          <a:latin typeface="Times New Roman"/>
                        </a:rPr>
                        <a:t>37%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0" i="0" u="none" strike="noStrike">
                          <a:solidFill>
                            <a:srgbClr val="000000"/>
                          </a:solidFill>
                          <a:effectLst/>
                          <a:latin typeface="Times New Roman"/>
                        </a:rPr>
                        <a:t>39%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0" i="0" u="none" strike="noStrike">
                          <a:solidFill>
                            <a:srgbClr val="000000"/>
                          </a:solidFill>
                          <a:effectLst/>
                          <a:latin typeface="Times New Roman"/>
                        </a:rPr>
                        <a:t>44%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0" i="0" u="none" strike="noStrike">
                          <a:solidFill>
                            <a:srgbClr val="000000"/>
                          </a:solidFill>
                          <a:effectLst/>
                          <a:latin typeface="Times New Roman"/>
                        </a:rPr>
                        <a:t>31%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lv-LV" sz="1600" b="0" i="0" u="none" strike="noStrike">
                          <a:solidFill>
                            <a:srgbClr val="000000"/>
                          </a:solidFill>
                          <a:effectLst/>
                          <a:latin typeface="Times New Roman"/>
                        </a:rPr>
                        <a:t>40%</a:t>
                      </a:r>
                    </a:p>
                  </a:txBody>
                  <a:tcPr marL="7620" marR="7620" marT="762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r>
              <a:tr h="271076">
                <a:tc>
                  <a:txBody>
                    <a:bodyPr/>
                    <a:lstStyle/>
                    <a:p>
                      <a:pPr algn="l" fontAlgn="b"/>
                      <a:r>
                        <a:rPr lang="lv-LV" sz="1600" b="0" i="0" u="none" strike="noStrike">
                          <a:solidFill>
                            <a:srgbClr val="000000"/>
                          </a:solidFill>
                          <a:effectLst/>
                          <a:latin typeface="Calibri"/>
                        </a:rPr>
                        <a:t>Saņem bezdarbnieka pabalstu</a:t>
                      </a:r>
                    </a:p>
                  </a:txBody>
                  <a:tcPr marL="7620" marR="7620" marT="7620" marB="0" anchor="b">
                    <a:lnL w="6350" cap="flat" cmpd="sng" algn="ctr">
                      <a:solidFill>
                        <a:srgbClr val="C4D79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rtl="0" fontAlgn="ctr"/>
                      <a:r>
                        <a:rPr lang="lv-LV" sz="1600" b="0" i="0" u="none" strike="noStrike">
                          <a:solidFill>
                            <a:srgbClr val="000000"/>
                          </a:solidFill>
                          <a:effectLst/>
                          <a:latin typeface="Times New Roman"/>
                        </a:rPr>
                        <a:t>46%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dirty="0">
                          <a:solidFill>
                            <a:srgbClr val="000000"/>
                          </a:solidFill>
                          <a:effectLst/>
                          <a:latin typeface="Times New Roman"/>
                        </a:rPr>
                        <a:t>48%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a:solidFill>
                            <a:srgbClr val="000000"/>
                          </a:solidFill>
                          <a:effectLst/>
                          <a:latin typeface="Times New Roman"/>
                        </a:rPr>
                        <a:t>44%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a:solidFill>
                            <a:srgbClr val="000000"/>
                          </a:solidFill>
                          <a:effectLst/>
                          <a:latin typeface="Times New Roman"/>
                        </a:rPr>
                        <a:t>24%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a:solidFill>
                            <a:srgbClr val="000000"/>
                          </a:solidFill>
                          <a:effectLst/>
                          <a:latin typeface="Times New Roman"/>
                        </a:rPr>
                        <a:t>65%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lv-LV" sz="1600" b="0" i="0" u="none" strike="noStrike" dirty="0">
                          <a:solidFill>
                            <a:srgbClr val="000000"/>
                          </a:solidFill>
                          <a:effectLst/>
                          <a:latin typeface="Times New Roman"/>
                        </a:rPr>
                        <a:t>43%</a:t>
                      </a:r>
                    </a:p>
                  </a:txBody>
                  <a:tcPr marL="7620" marR="7620" marT="762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76406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hart 29"/>
          <p:cNvGraphicFramePr>
            <a:graphicFrameLocks/>
          </p:cNvGraphicFramePr>
          <p:nvPr>
            <p:extLst>
              <p:ext uri="{D42A27DB-BD31-4B8C-83A1-F6EECF244321}">
                <p14:modId xmlns:p14="http://schemas.microsoft.com/office/powerpoint/2010/main" val="2182849299"/>
              </p:ext>
            </p:extLst>
          </p:nvPr>
        </p:nvGraphicFramePr>
        <p:xfrm>
          <a:off x="0" y="3446452"/>
          <a:ext cx="9144000" cy="2651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p:cNvGraphicFramePr>
            <a:graphicFrameLocks/>
          </p:cNvGraphicFramePr>
          <p:nvPr>
            <p:extLst>
              <p:ext uri="{D42A27DB-BD31-4B8C-83A1-F6EECF244321}">
                <p14:modId xmlns:p14="http://schemas.microsoft.com/office/powerpoint/2010/main" val="3508893252"/>
              </p:ext>
            </p:extLst>
          </p:nvPr>
        </p:nvGraphicFramePr>
        <p:xfrm>
          <a:off x="6247960" y="4439396"/>
          <a:ext cx="2817045" cy="13456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p:cNvGraphicFramePr>
            <a:graphicFrameLocks/>
          </p:cNvGraphicFramePr>
          <p:nvPr>
            <p:extLst>
              <p:ext uri="{D42A27DB-BD31-4B8C-83A1-F6EECF244321}">
                <p14:modId xmlns:p14="http://schemas.microsoft.com/office/powerpoint/2010/main" val="3245167370"/>
              </p:ext>
            </p:extLst>
          </p:nvPr>
        </p:nvGraphicFramePr>
        <p:xfrm>
          <a:off x="3367111" y="3446452"/>
          <a:ext cx="2926637" cy="2338599"/>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1"/>
          <p:cNvSpPr txBox="1">
            <a:spLocks/>
          </p:cNvSpPr>
          <p:nvPr/>
        </p:nvSpPr>
        <p:spPr>
          <a:xfrm>
            <a:off x="1802403" y="265017"/>
            <a:ext cx="7133875" cy="109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2500" lnSpcReduction="10000"/>
          </a:bodyPr>
          <a:lstStyle>
            <a:defPPr>
              <a:defRPr lang="en-US"/>
            </a:defPPr>
            <a:lvl1pPr eaLnBrk="0" hangingPunct="0">
              <a:defRPr sz="2400" b="1">
                <a:solidFill>
                  <a:schemeClr val="accent3">
                    <a:lumMod val="75000"/>
                  </a:schemeClr>
                </a:solidFill>
                <a:latin typeface="Arial" panose="020B0604020202020204" pitchFamily="34" charset="0"/>
                <a:cs typeface="Arial" panose="020B0604020202020204" pitchFamily="34" charset="0"/>
              </a:defRPr>
            </a:lvl1pPr>
            <a:lvl2pPr algn="ctr" eaLnBrk="0" hangingPunct="0">
              <a:defRPr sz="4500"/>
            </a:lvl2pPr>
            <a:lvl3pPr algn="ctr" eaLnBrk="0" hangingPunct="0">
              <a:defRPr sz="4500"/>
            </a:lvl3pPr>
            <a:lvl4pPr algn="ctr" eaLnBrk="0" hangingPunct="0">
              <a:defRPr sz="4500"/>
            </a:lvl4pPr>
            <a:lvl5pPr algn="ctr" eaLnBrk="0" hangingPunct="0">
              <a:defRPr sz="4500"/>
            </a:lvl5pPr>
            <a:lvl6pPr marL="457200" algn="ctr" defTabSz="938213" fontAlgn="base">
              <a:spcBef>
                <a:spcPct val="0"/>
              </a:spcBef>
              <a:spcAft>
                <a:spcPct val="0"/>
              </a:spcAft>
              <a:defRPr sz="4500"/>
            </a:lvl6pPr>
            <a:lvl7pPr marL="914400" algn="ctr" defTabSz="938213" fontAlgn="base">
              <a:spcBef>
                <a:spcPct val="0"/>
              </a:spcBef>
              <a:spcAft>
                <a:spcPct val="0"/>
              </a:spcAft>
              <a:defRPr sz="4500"/>
            </a:lvl7pPr>
            <a:lvl8pPr marL="1371600" algn="ctr" defTabSz="938213" fontAlgn="base">
              <a:spcBef>
                <a:spcPct val="0"/>
              </a:spcBef>
              <a:spcAft>
                <a:spcPct val="0"/>
              </a:spcAft>
              <a:defRPr sz="4500"/>
            </a:lvl8pPr>
            <a:lvl9pPr marL="1828800" algn="ctr" defTabSz="938213" fontAlgn="base">
              <a:spcBef>
                <a:spcPct val="0"/>
              </a:spcBef>
              <a:spcAft>
                <a:spcPct val="0"/>
              </a:spcAft>
              <a:defRPr sz="4500"/>
            </a:lvl9pPr>
          </a:lstStyle>
          <a:p>
            <a:pPr algn="ctr"/>
            <a:r>
              <a:rPr lang="lv-LV" sz="2800" dirty="0">
                <a:solidFill>
                  <a:schemeClr val="accent3">
                    <a:lumMod val="50000"/>
                  </a:schemeClr>
                </a:solidFill>
                <a:latin typeface="+mj-lt"/>
              </a:rPr>
              <a:t>NVA atbalsta sadalījums </a:t>
            </a:r>
            <a:endParaRPr lang="lv-LV" sz="2800" dirty="0" smtClean="0">
              <a:solidFill>
                <a:schemeClr val="accent3">
                  <a:lumMod val="50000"/>
                </a:schemeClr>
              </a:solidFill>
              <a:latin typeface="+mj-lt"/>
            </a:endParaRPr>
          </a:p>
          <a:p>
            <a:pPr algn="ctr"/>
            <a:r>
              <a:rPr lang="lv-LV" sz="2800" dirty="0" smtClean="0">
                <a:solidFill>
                  <a:schemeClr val="accent3">
                    <a:lumMod val="50000"/>
                  </a:schemeClr>
                </a:solidFill>
                <a:latin typeface="+mj-lt"/>
              </a:rPr>
              <a:t>pa </a:t>
            </a:r>
            <a:r>
              <a:rPr lang="lv-LV" sz="2800" dirty="0">
                <a:solidFill>
                  <a:schemeClr val="accent3">
                    <a:lumMod val="50000"/>
                  </a:schemeClr>
                </a:solidFill>
                <a:latin typeface="+mj-lt"/>
              </a:rPr>
              <a:t>pasākumu grupām </a:t>
            </a:r>
            <a:r>
              <a:rPr lang="lv-LV" sz="2800" dirty="0" smtClean="0">
                <a:solidFill>
                  <a:schemeClr val="accent3">
                    <a:lumMod val="50000"/>
                  </a:schemeClr>
                </a:solidFill>
                <a:latin typeface="+mj-lt"/>
              </a:rPr>
              <a:t>2016.gadā </a:t>
            </a:r>
          </a:p>
          <a:p>
            <a:pPr algn="ctr"/>
            <a:r>
              <a:rPr lang="lv-LV" sz="1900" b="0" i="1" dirty="0" smtClean="0">
                <a:solidFill>
                  <a:schemeClr val="accent3">
                    <a:lumMod val="50000"/>
                  </a:schemeClr>
                </a:solidFill>
                <a:latin typeface="+mj-lt"/>
              </a:rPr>
              <a:t>(iesaiste 9 mēnešos) </a:t>
            </a:r>
            <a:endParaRPr lang="lv-LV" sz="1900" b="0" i="1" dirty="0">
              <a:solidFill>
                <a:schemeClr val="accent3">
                  <a:lumMod val="50000"/>
                </a:schemeClr>
              </a:solidFill>
              <a:latin typeface="+mj-lt"/>
            </a:endParaRPr>
          </a:p>
        </p:txBody>
      </p:sp>
      <p:grpSp>
        <p:nvGrpSpPr>
          <p:cNvPr id="3" name="Group 2"/>
          <p:cNvGrpSpPr/>
          <p:nvPr/>
        </p:nvGrpSpPr>
        <p:grpSpPr>
          <a:xfrm>
            <a:off x="698890" y="1513270"/>
            <a:ext cx="8320329" cy="3006771"/>
            <a:chOff x="634482" y="1650163"/>
            <a:chExt cx="8630816" cy="3247856"/>
          </a:xfrm>
        </p:grpSpPr>
        <p:grpSp>
          <p:nvGrpSpPr>
            <p:cNvPr id="20" name="Group 19"/>
            <p:cNvGrpSpPr/>
            <p:nvPr/>
          </p:nvGrpSpPr>
          <p:grpSpPr>
            <a:xfrm>
              <a:off x="831239" y="1650163"/>
              <a:ext cx="2638792" cy="444599"/>
              <a:chOff x="0" y="118313"/>
              <a:chExt cx="7153276" cy="444599"/>
            </a:xfrm>
          </p:grpSpPr>
          <p:sp>
            <p:nvSpPr>
              <p:cNvPr id="21" name="Rounded Rectangle 20"/>
              <p:cNvSpPr/>
              <p:nvPr/>
            </p:nvSpPr>
            <p:spPr>
              <a:xfrm>
                <a:off x="0" y="118313"/>
                <a:ext cx="7153276" cy="444599"/>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2" name="Rounded Rectangle 4"/>
              <p:cNvSpPr/>
              <p:nvPr/>
            </p:nvSpPr>
            <p:spPr>
              <a:xfrm>
                <a:off x="21704" y="140017"/>
                <a:ext cx="7109868" cy="4011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lv-LV" sz="1600" b="1" kern="1200" dirty="0" smtClean="0"/>
                  <a:t>Apmācību pasākumi</a:t>
                </a:r>
                <a:endParaRPr lang="lv-LV" sz="1600" b="1" kern="1200" dirty="0"/>
              </a:p>
            </p:txBody>
          </p:sp>
        </p:grpSp>
        <p:sp>
          <p:nvSpPr>
            <p:cNvPr id="2" name="Rectangle 1"/>
            <p:cNvSpPr/>
            <p:nvPr/>
          </p:nvSpPr>
          <p:spPr>
            <a:xfrm>
              <a:off x="634482" y="2131806"/>
              <a:ext cx="3253049" cy="1496045"/>
            </a:xfrm>
            <a:prstGeom prst="rect">
              <a:avLst/>
            </a:prstGeom>
          </p:spPr>
          <p:txBody>
            <a:bodyPr wrap="square">
              <a:spAutoFit/>
            </a:bodyPr>
            <a:lstStyle/>
            <a:p>
              <a:pPr marL="285750" lvl="0" indent="-285750">
                <a:buFont typeface="Arial" pitchFamily="34" charset="0"/>
                <a:buChar char="•"/>
              </a:pPr>
              <a:r>
                <a:rPr lang="lv-LV" sz="1400" dirty="0"/>
                <a:t>Konkurētspējas </a:t>
              </a:r>
              <a:r>
                <a:rPr lang="lv-LV" sz="1400" dirty="0" smtClean="0"/>
                <a:t>paaugstināšana</a:t>
              </a:r>
            </a:p>
            <a:p>
              <a:pPr marL="285750" lvl="0" indent="-285750">
                <a:buFont typeface="Arial" pitchFamily="34" charset="0"/>
                <a:buChar char="•"/>
              </a:pPr>
              <a:r>
                <a:rPr lang="lv-LV" sz="1400" dirty="0" smtClean="0"/>
                <a:t>Neformālās </a:t>
              </a:r>
              <a:r>
                <a:rPr lang="lv-LV" sz="1400" dirty="0"/>
                <a:t>izglītības ieguve </a:t>
              </a:r>
              <a:endParaRPr lang="lv-LV" sz="1400" dirty="0" smtClean="0"/>
            </a:p>
            <a:p>
              <a:pPr marL="285750" lvl="0" indent="-285750">
                <a:buFont typeface="Arial" pitchFamily="34" charset="0"/>
                <a:buChar char="•"/>
              </a:pPr>
              <a:r>
                <a:rPr lang="lv-LV" sz="1400" dirty="0" smtClean="0"/>
                <a:t>Profesionālās </a:t>
              </a:r>
              <a:r>
                <a:rPr lang="lv-LV" sz="1400" dirty="0"/>
                <a:t>tālākizglītības un profesionālās pilnveides izglītības </a:t>
              </a:r>
              <a:r>
                <a:rPr lang="lv-LV" sz="1400" dirty="0" smtClean="0"/>
                <a:t>programmas</a:t>
              </a:r>
            </a:p>
            <a:p>
              <a:pPr marL="285750" lvl="0" indent="-285750">
                <a:buFont typeface="Arial" pitchFamily="34" charset="0"/>
                <a:buChar char="•"/>
              </a:pPr>
              <a:r>
                <a:rPr lang="lv-LV" sz="1400" dirty="0" smtClean="0"/>
                <a:t>Apmācība </a:t>
              </a:r>
              <a:r>
                <a:rPr lang="lv-LV" sz="1400" dirty="0"/>
                <a:t>pie darba devēja</a:t>
              </a:r>
            </a:p>
          </p:txBody>
        </p:sp>
        <p:grpSp>
          <p:nvGrpSpPr>
            <p:cNvPr id="23" name="Group 22"/>
            <p:cNvGrpSpPr/>
            <p:nvPr/>
          </p:nvGrpSpPr>
          <p:grpSpPr>
            <a:xfrm>
              <a:off x="3587671" y="2073058"/>
              <a:ext cx="3037376" cy="444599"/>
              <a:chOff x="0" y="1546163"/>
              <a:chExt cx="7153276" cy="444599"/>
            </a:xfrm>
          </p:grpSpPr>
          <p:sp>
            <p:nvSpPr>
              <p:cNvPr id="24" name="Rounded Rectangle 23"/>
              <p:cNvSpPr/>
              <p:nvPr/>
            </p:nvSpPr>
            <p:spPr>
              <a:xfrm>
                <a:off x="0" y="1546163"/>
                <a:ext cx="7153276" cy="444599"/>
              </a:xfrm>
              <a:prstGeom prst="roundRect">
                <a:avLst/>
              </a:prstGeom>
            </p:spPr>
            <p:style>
              <a:lnRef idx="0">
                <a:schemeClr val="lt1">
                  <a:hueOff val="0"/>
                  <a:satOff val="0"/>
                  <a:lumOff val="0"/>
                  <a:alphaOff val="0"/>
                </a:schemeClr>
              </a:lnRef>
              <a:fillRef idx="3">
                <a:schemeClr val="accent2">
                  <a:hueOff val="2340759"/>
                  <a:satOff val="-2919"/>
                  <a:lumOff val="686"/>
                  <a:alphaOff val="0"/>
                </a:schemeClr>
              </a:fillRef>
              <a:effectRef idx="3">
                <a:schemeClr val="accent2">
                  <a:hueOff val="2340759"/>
                  <a:satOff val="-2919"/>
                  <a:lumOff val="686"/>
                  <a:alphaOff val="0"/>
                </a:schemeClr>
              </a:effectRef>
              <a:fontRef idx="minor">
                <a:schemeClr val="lt1"/>
              </a:fontRef>
            </p:style>
          </p:sp>
          <p:sp>
            <p:nvSpPr>
              <p:cNvPr id="25" name="Rounded Rectangle 4"/>
              <p:cNvSpPr/>
              <p:nvPr/>
            </p:nvSpPr>
            <p:spPr>
              <a:xfrm>
                <a:off x="21704" y="1567867"/>
                <a:ext cx="7109868" cy="4011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lv-LV" sz="1600" b="1" kern="1200" dirty="0" smtClean="0"/>
                  <a:t>Nodarbinātības pasākumi</a:t>
                </a:r>
                <a:endParaRPr lang="lv-LV" sz="1600" kern="1200" dirty="0"/>
              </a:p>
            </p:txBody>
          </p:sp>
        </p:grpSp>
        <p:grpSp>
          <p:nvGrpSpPr>
            <p:cNvPr id="26" name="Group 25"/>
            <p:cNvGrpSpPr/>
            <p:nvPr/>
          </p:nvGrpSpPr>
          <p:grpSpPr>
            <a:xfrm>
              <a:off x="6634263" y="2517657"/>
              <a:ext cx="2279683" cy="444599"/>
              <a:chOff x="0" y="2974013"/>
              <a:chExt cx="7153276" cy="444599"/>
            </a:xfrm>
          </p:grpSpPr>
          <p:sp>
            <p:nvSpPr>
              <p:cNvPr id="27" name="Rounded Rectangle 26"/>
              <p:cNvSpPr/>
              <p:nvPr/>
            </p:nvSpPr>
            <p:spPr>
              <a:xfrm>
                <a:off x="0" y="2974013"/>
                <a:ext cx="7153276" cy="444599"/>
              </a:xfrm>
              <a:prstGeom prst="roundRect">
                <a:avLst/>
              </a:prstGeom>
            </p:spPr>
            <p:style>
              <a:lnRef idx="0">
                <a:schemeClr val="lt1">
                  <a:hueOff val="0"/>
                  <a:satOff val="0"/>
                  <a:lumOff val="0"/>
                  <a:alphaOff val="0"/>
                </a:schemeClr>
              </a:lnRef>
              <a:fillRef idx="3">
                <a:schemeClr val="accent2">
                  <a:hueOff val="4681519"/>
                  <a:satOff val="-5839"/>
                  <a:lumOff val="1373"/>
                  <a:alphaOff val="0"/>
                </a:schemeClr>
              </a:fillRef>
              <a:effectRef idx="3">
                <a:schemeClr val="accent2">
                  <a:hueOff val="4681519"/>
                  <a:satOff val="-5839"/>
                  <a:lumOff val="1373"/>
                  <a:alphaOff val="0"/>
                </a:schemeClr>
              </a:effectRef>
              <a:fontRef idx="minor">
                <a:schemeClr val="lt1"/>
              </a:fontRef>
            </p:style>
          </p:sp>
          <p:sp>
            <p:nvSpPr>
              <p:cNvPr id="28" name="Rounded Rectangle 4"/>
              <p:cNvSpPr/>
              <p:nvPr/>
            </p:nvSpPr>
            <p:spPr>
              <a:xfrm>
                <a:off x="21704" y="2995717"/>
                <a:ext cx="7109868" cy="4011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lv-LV" sz="1600" b="1" kern="1200" dirty="0" smtClean="0"/>
                  <a:t>Atbalsta pasākumi</a:t>
                </a:r>
                <a:endParaRPr lang="lv-LV" sz="1600" kern="1200" dirty="0"/>
              </a:p>
            </p:txBody>
          </p:sp>
        </p:grpSp>
        <p:sp>
          <p:nvSpPr>
            <p:cNvPr id="5" name="Rectangle 4"/>
            <p:cNvSpPr/>
            <p:nvPr/>
          </p:nvSpPr>
          <p:spPr>
            <a:xfrm>
              <a:off x="6438122" y="3082137"/>
              <a:ext cx="2827176" cy="1815882"/>
            </a:xfrm>
            <a:prstGeom prst="rect">
              <a:avLst/>
            </a:prstGeom>
          </p:spPr>
          <p:txBody>
            <a:bodyPr wrap="square">
              <a:spAutoFit/>
            </a:bodyPr>
            <a:lstStyle/>
            <a:p>
              <a:pPr marL="285750" lvl="0" indent="-285750">
                <a:buFont typeface="Arial" pitchFamily="34" charset="0"/>
                <a:buChar char="•"/>
              </a:pPr>
              <a:r>
                <a:rPr lang="lv-LV" sz="1400" dirty="0" smtClean="0"/>
                <a:t>Darbnīcas jauniešiem</a:t>
              </a:r>
            </a:p>
            <a:p>
              <a:pPr marL="285750" lvl="0" indent="-285750">
                <a:buFont typeface="Arial" pitchFamily="34" charset="0"/>
                <a:buChar char="•"/>
              </a:pPr>
              <a:r>
                <a:rPr lang="lv-LV" sz="1400" dirty="0" smtClean="0"/>
                <a:t>Pasākumi </a:t>
              </a:r>
              <a:r>
                <a:rPr lang="lv-LV" sz="1400" dirty="0"/>
                <a:t>komercdarbības vai pašnodarbinātības </a:t>
              </a:r>
              <a:r>
                <a:rPr lang="lv-LV" sz="1400" dirty="0" smtClean="0"/>
                <a:t>uzsākšanai</a:t>
              </a:r>
            </a:p>
            <a:p>
              <a:pPr marL="285750" lvl="0" indent="-285750">
                <a:buFont typeface="Arial" pitchFamily="34" charset="0"/>
                <a:buChar char="•"/>
              </a:pPr>
              <a:r>
                <a:rPr lang="lv-LV" sz="1400" dirty="0" smtClean="0"/>
                <a:t>Komersantu </a:t>
              </a:r>
              <a:r>
                <a:rPr lang="lv-LV" sz="1400" dirty="0"/>
                <a:t>nodarbināto personu reģionālās mobilitātes </a:t>
              </a:r>
              <a:r>
                <a:rPr lang="lv-LV" sz="1400" dirty="0" smtClean="0"/>
                <a:t>veicināšana</a:t>
              </a:r>
            </a:p>
            <a:p>
              <a:pPr marL="285750" lvl="0" indent="-285750">
                <a:buFont typeface="Arial" pitchFamily="34" charset="0"/>
                <a:buChar char="•"/>
              </a:pPr>
              <a:r>
                <a:rPr lang="lv-LV" sz="1400" dirty="0" smtClean="0"/>
                <a:t>Atbalsts </a:t>
              </a:r>
              <a:r>
                <a:rPr lang="lv-LV" sz="1400" dirty="0"/>
                <a:t>atkarību </a:t>
              </a:r>
              <a:r>
                <a:rPr lang="lv-LV" sz="1400" dirty="0" smtClean="0"/>
                <a:t>ārstēšanai</a:t>
              </a:r>
            </a:p>
            <a:p>
              <a:pPr marL="285750" lvl="0" indent="-285750">
                <a:buFont typeface="Arial" pitchFamily="34" charset="0"/>
                <a:buChar char="•"/>
              </a:pPr>
              <a:r>
                <a:rPr lang="lv-LV" sz="1400" dirty="0" smtClean="0"/>
                <a:t>Mobilitātes </a:t>
              </a:r>
              <a:r>
                <a:rPr lang="lv-LV" sz="1400" dirty="0"/>
                <a:t>atbalsts </a:t>
              </a:r>
            </a:p>
          </p:txBody>
        </p:sp>
        <p:sp>
          <p:nvSpPr>
            <p:cNvPr id="4" name="Rectangle 3"/>
            <p:cNvSpPr/>
            <p:nvPr/>
          </p:nvSpPr>
          <p:spPr>
            <a:xfrm>
              <a:off x="3532309" y="2568798"/>
              <a:ext cx="3148099" cy="1169551"/>
            </a:xfrm>
            <a:prstGeom prst="rect">
              <a:avLst/>
            </a:prstGeom>
          </p:spPr>
          <p:txBody>
            <a:bodyPr wrap="square">
              <a:spAutoFit/>
            </a:bodyPr>
            <a:lstStyle/>
            <a:p>
              <a:pPr marL="285750" lvl="0" indent="-285750">
                <a:buFont typeface="Arial" pitchFamily="34" charset="0"/>
                <a:buChar char="•"/>
              </a:pPr>
              <a:r>
                <a:rPr lang="lv-LV" sz="1400" dirty="0"/>
                <a:t>Pasākums noteiktām personu </a:t>
              </a:r>
              <a:r>
                <a:rPr lang="lv-LV" sz="1400" dirty="0" smtClean="0"/>
                <a:t>grupām</a:t>
              </a:r>
            </a:p>
            <a:p>
              <a:pPr marL="285750" lvl="0" indent="-285750">
                <a:buFont typeface="Arial" pitchFamily="34" charset="0"/>
                <a:buChar char="•"/>
              </a:pPr>
              <a:r>
                <a:rPr lang="lv-LV" sz="1400" dirty="0" smtClean="0"/>
                <a:t>Pirmā </a:t>
              </a:r>
              <a:r>
                <a:rPr lang="lv-LV" sz="1400" dirty="0"/>
                <a:t>darba pieredze jaunietim </a:t>
              </a:r>
              <a:endParaRPr lang="lv-LV" sz="1400" dirty="0" smtClean="0"/>
            </a:p>
            <a:p>
              <a:pPr marL="285750" lvl="0" indent="-285750">
                <a:buFont typeface="Arial" pitchFamily="34" charset="0"/>
                <a:buChar char="•"/>
              </a:pPr>
              <a:r>
                <a:rPr lang="lv-LV" sz="1400" dirty="0" smtClean="0"/>
                <a:t>Algoti </a:t>
              </a:r>
              <a:r>
                <a:rPr lang="lv-LV" sz="1400" dirty="0"/>
                <a:t>pagaidu sabiedriskie </a:t>
              </a:r>
              <a:r>
                <a:rPr lang="lv-LV" sz="1400" dirty="0" smtClean="0"/>
                <a:t>darbi</a:t>
              </a:r>
            </a:p>
            <a:p>
              <a:pPr marL="285750" lvl="0" indent="-285750">
                <a:buFont typeface="Arial" pitchFamily="34" charset="0"/>
                <a:buChar char="•"/>
              </a:pPr>
              <a:r>
                <a:rPr lang="lv-LV" sz="1400" dirty="0" smtClean="0"/>
                <a:t>Darbam </a:t>
              </a:r>
              <a:r>
                <a:rPr lang="lv-LV" sz="1400" dirty="0"/>
                <a:t>nepieciešamo iemaņu attīstība nevalstiskajā sektorā</a:t>
              </a:r>
            </a:p>
          </p:txBody>
        </p:sp>
      </p:grpSp>
      <p:graphicFrame>
        <p:nvGraphicFramePr>
          <p:cNvPr id="8" name="Diagram 7"/>
          <p:cNvGraphicFramePr/>
          <p:nvPr>
            <p:extLst>
              <p:ext uri="{D42A27DB-BD31-4B8C-83A1-F6EECF244321}">
                <p14:modId xmlns:p14="http://schemas.microsoft.com/office/powerpoint/2010/main" val="469114960"/>
              </p:ext>
            </p:extLst>
          </p:nvPr>
        </p:nvGraphicFramePr>
        <p:xfrm>
          <a:off x="601811" y="6130941"/>
          <a:ext cx="8237389" cy="7603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9" name="Slide Number Placeholder 5"/>
          <p:cNvSpPr>
            <a:spLocks noGrp="1"/>
          </p:cNvSpPr>
          <p:nvPr>
            <p:ph type="sldNum" sz="quarter" idx="13"/>
          </p:nvPr>
        </p:nvSpPr>
        <p:spPr>
          <a:xfrm>
            <a:off x="8293395" y="6324600"/>
            <a:ext cx="545805" cy="304800"/>
          </a:xfrm>
        </p:spPr>
        <p:txBody>
          <a:bodyPr/>
          <a:lstStyle/>
          <a:p>
            <a:pPr>
              <a:defRPr/>
            </a:pPr>
            <a:fld id="{87D60EB0-2FFA-421C-8F37-928B15F28E73}" type="slidenum">
              <a:rPr lang="en-US" altLang="lv-LV"/>
              <a:pPr>
                <a:defRPr/>
              </a:pPr>
              <a:t>9</a:t>
            </a:fld>
            <a:endParaRPr lang="en-US" altLang="lv-LV" dirty="0"/>
          </a:p>
        </p:txBody>
      </p:sp>
      <p:sp>
        <p:nvSpPr>
          <p:cNvPr id="7" name="TextBox 6"/>
          <p:cNvSpPr txBox="1"/>
          <p:nvPr/>
        </p:nvSpPr>
        <p:spPr>
          <a:xfrm>
            <a:off x="1158056" y="3292563"/>
            <a:ext cx="1288696" cy="307777"/>
          </a:xfrm>
          <a:prstGeom prst="rect">
            <a:avLst/>
          </a:prstGeom>
          <a:noFill/>
        </p:spPr>
        <p:txBody>
          <a:bodyPr wrap="square" rtlCol="0">
            <a:spAutoFit/>
          </a:bodyPr>
          <a:lstStyle/>
          <a:p>
            <a:r>
              <a:rPr lang="lv-LV" sz="1400" b="1" dirty="0" smtClean="0"/>
              <a:t>47 232</a:t>
            </a:r>
            <a:endParaRPr lang="lv-LV" sz="1400" b="1" dirty="0"/>
          </a:p>
        </p:txBody>
      </p:sp>
      <p:sp>
        <p:nvSpPr>
          <p:cNvPr id="32" name="TextBox 31"/>
          <p:cNvSpPr txBox="1"/>
          <p:nvPr/>
        </p:nvSpPr>
        <p:spPr>
          <a:xfrm>
            <a:off x="4200040" y="3752740"/>
            <a:ext cx="1288696" cy="307777"/>
          </a:xfrm>
          <a:prstGeom prst="rect">
            <a:avLst/>
          </a:prstGeom>
          <a:noFill/>
        </p:spPr>
        <p:txBody>
          <a:bodyPr wrap="square" rtlCol="0">
            <a:spAutoFit/>
          </a:bodyPr>
          <a:lstStyle/>
          <a:p>
            <a:r>
              <a:rPr lang="lv-LV" sz="1400" b="1" dirty="0" smtClean="0"/>
              <a:t>11 662</a:t>
            </a:r>
            <a:endParaRPr lang="lv-LV" sz="1400" b="1" dirty="0"/>
          </a:p>
        </p:txBody>
      </p:sp>
      <p:sp>
        <p:nvSpPr>
          <p:cNvPr id="34" name="TextBox 33"/>
          <p:cNvSpPr txBox="1"/>
          <p:nvPr/>
        </p:nvSpPr>
        <p:spPr>
          <a:xfrm>
            <a:off x="7004699" y="4521001"/>
            <a:ext cx="1288696" cy="307777"/>
          </a:xfrm>
          <a:prstGeom prst="rect">
            <a:avLst/>
          </a:prstGeom>
          <a:noFill/>
        </p:spPr>
        <p:txBody>
          <a:bodyPr wrap="square" rtlCol="0">
            <a:spAutoFit/>
          </a:bodyPr>
          <a:lstStyle/>
          <a:p>
            <a:r>
              <a:rPr lang="lv-LV" sz="1400" b="1" dirty="0" smtClean="0"/>
              <a:t>3 425</a:t>
            </a:r>
            <a:endParaRPr lang="lv-LV" sz="1400" b="1" dirty="0"/>
          </a:p>
        </p:txBody>
      </p:sp>
    </p:spTree>
    <p:extLst>
      <p:ext uri="{BB962C8B-B14F-4D97-AF65-F5344CB8AC3E}">
        <p14:creationId xmlns:p14="http://schemas.microsoft.com/office/powerpoint/2010/main" val="2614993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10500</TotalTime>
  <Words>2367</Words>
  <Application>Microsoft Office PowerPoint</Application>
  <PresentationFormat>On-screen Show (4:3)</PresentationFormat>
  <Paragraphs>440</Paragraphs>
  <Slides>21</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MS PGothic</vt:lpstr>
      <vt:lpstr>Arial</vt:lpstr>
      <vt:lpstr>Calibri</vt:lpstr>
      <vt:lpstr>Times New Roman</vt:lpstr>
      <vt:lpstr>Verdana</vt:lpstr>
      <vt:lpstr>Wingdings</vt:lpstr>
      <vt:lpstr>89_Prezentacija_templateLV</vt:lpstr>
      <vt:lpstr>Darba tirgus reģionālās atšķirības un darbaspēka iekšējā mobilitāte</vt:lpstr>
      <vt:lpstr>PowerPoint Presentation</vt:lpstr>
      <vt:lpstr> Reģistrētais bezdarba līmenis* (1) 2016.gada 24.oktobrī** – 7,9%</vt:lpstr>
      <vt:lpstr>PowerPoint Presentation</vt:lpstr>
      <vt:lpstr>Darba devēju skaits un reģistrētās vakances uz vienu bezdarbnieku reģionos</vt:lpstr>
      <vt:lpstr> Vakanču reģistrēšana NVA</vt:lpstr>
      <vt:lpstr>Vakanču reģistrēšanas dinamika (9 mēnešu periodā)  No 01.01.2016. brīvās darba vietas valsts un pašvaldību sektoram obligāti jāreģistrē</vt:lpstr>
      <vt:lpstr>Reģistrēto bezdarbnieku statistiskais portrets (30.09.2016.)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Algoti pagaidu sabiedriskie darbi (APSD)</vt:lpstr>
      <vt:lpstr>PowerPoint Presentation</vt:lpstr>
      <vt:lpstr>PowerPoint Presentation</vt:lpstr>
      <vt:lpstr>  Īstenotie pasākumi</vt:lpstr>
      <vt:lpstr>Izaicinājumi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Imants Lipskis</cp:lastModifiedBy>
  <cp:revision>764</cp:revision>
  <cp:lastPrinted>2016-09-19T07:48:26Z</cp:lastPrinted>
  <dcterms:created xsi:type="dcterms:W3CDTF">2014-11-20T14:46:47Z</dcterms:created>
  <dcterms:modified xsi:type="dcterms:W3CDTF">2016-10-25T13:49:48Z</dcterms:modified>
</cp:coreProperties>
</file>